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56" r:id="rId2"/>
    <p:sldId id="257" r:id="rId3"/>
    <p:sldId id="258" r:id="rId4"/>
    <p:sldId id="259" r:id="rId5"/>
    <p:sldId id="260" r:id="rId6"/>
    <p:sldId id="261" r:id="rId7"/>
    <p:sldId id="264" r:id="rId8"/>
    <p:sldId id="263" r:id="rId9"/>
    <p:sldId id="262"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35F7A7-1D40-409A-8F6B-B65CC4A22D2B}" type="datetimeFigureOut">
              <a:rPr lang="en-GB" smtClean="0"/>
              <a:pPr/>
              <a:t>27/01/2021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01B9AB-1CB8-444E-95B9-47E529B6A5AF}" type="slidenum">
              <a:rPr lang="en-GB" smtClean="0"/>
              <a:pPr/>
              <a:t>‹#›</a:t>
            </a:fld>
            <a:endParaRPr lang="en-GB"/>
          </a:p>
        </p:txBody>
      </p:sp>
    </p:spTree>
    <p:extLst>
      <p:ext uri="{BB962C8B-B14F-4D97-AF65-F5344CB8AC3E}">
        <p14:creationId xmlns:p14="http://schemas.microsoft.com/office/powerpoint/2010/main" val="11407803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399A0C9-BC46-48D9-90A6-A5BAC8AA93DA}"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FC419E5-5552-4951-9643-1411E62D1EEC}"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34A6566-3079-4974-B97B-0C1D66932B9B}"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9770E3A-7C32-439A-9E16-5216FE115523}" type="datetime4">
              <a:rPr lang="en-GB" smtClean="0"/>
              <a:pPr/>
              <a:t>27 January 2021</a:t>
            </a:fld>
            <a:endParaRPr lang="en-GB"/>
          </a:p>
        </p:txBody>
      </p:sp>
      <p:sp>
        <p:nvSpPr>
          <p:cNvPr id="4" name="Footer Placeholder 3"/>
          <p:cNvSpPr>
            <a:spLocks noGrp="1"/>
          </p:cNvSpPr>
          <p:nvPr>
            <p:ph type="ftr" sz="quarter" idx="11"/>
          </p:nvPr>
        </p:nvSpPr>
        <p:spPr/>
        <p:txBody>
          <a:bodyPr/>
          <a:lstStyle/>
          <a:p>
            <a:r>
              <a:rPr lang="en-GB" smtClean="0"/>
              <a:t>RESTRICTED</a:t>
            </a:r>
            <a:endParaRPr lang="en-GB"/>
          </a:p>
        </p:txBody>
      </p:sp>
      <p:sp>
        <p:nvSpPr>
          <p:cNvPr id="5" name="Slide Number Placeholder 4"/>
          <p:cNvSpPr>
            <a:spLocks noGrp="1"/>
          </p:cNvSpPr>
          <p:nvPr>
            <p:ph type="sldNum" sz="quarter" idx="12"/>
          </p:nvPr>
        </p:nvSpPr>
        <p:spPr/>
        <p:txBody>
          <a:bodyPr/>
          <a:lstStyle/>
          <a:p>
            <a:fld id="{D53833F6-EF3F-417E-8111-432B8F1661BD}"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C406812-B5E8-4B89-ADF8-95C9C3E34B98}"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A75838E-1684-4BC6-A3CC-91F4B58E4765}" type="datetime4">
              <a:rPr lang="en-GB" smtClean="0"/>
              <a:pPr/>
              <a:t>27 January 2021</a:t>
            </a:fld>
            <a:endParaRPr lang="en-GB"/>
          </a:p>
        </p:txBody>
      </p:sp>
      <p:sp>
        <p:nvSpPr>
          <p:cNvPr id="6" name="Footer Placeholder 5"/>
          <p:cNvSpPr>
            <a:spLocks noGrp="1"/>
          </p:cNvSpPr>
          <p:nvPr>
            <p:ph type="ftr" sz="quarter" idx="11"/>
          </p:nvPr>
        </p:nvSpPr>
        <p:spPr/>
        <p:txBody>
          <a:bodyPr/>
          <a:lstStyle/>
          <a:p>
            <a:r>
              <a:rPr lang="en-GB" smtClean="0"/>
              <a:t>RESTRICTED</a:t>
            </a:r>
            <a:endParaRPr lang="en-GB"/>
          </a:p>
        </p:txBody>
      </p:sp>
      <p:sp>
        <p:nvSpPr>
          <p:cNvPr id="7" name="Slide Number Placeholder 6"/>
          <p:cNvSpPr>
            <a:spLocks noGrp="1"/>
          </p:cNvSpPr>
          <p:nvPr>
            <p:ph type="sldNum" sz="quarter" idx="12"/>
          </p:nvPr>
        </p:nvSpPr>
        <p:spPr/>
        <p:txBody>
          <a:bodyPr/>
          <a:lstStyle/>
          <a:p>
            <a:fld id="{D53833F6-EF3F-417E-8111-432B8F1661BD}"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E626B24-CD90-4035-9F15-55D5F7FD1DC5}" type="datetime4">
              <a:rPr lang="en-GB" smtClean="0"/>
              <a:pPr/>
              <a:t>27 January 2021</a:t>
            </a:fld>
            <a:endParaRPr lang="en-GB"/>
          </a:p>
        </p:txBody>
      </p:sp>
      <p:sp>
        <p:nvSpPr>
          <p:cNvPr id="8" name="Footer Placeholder 7"/>
          <p:cNvSpPr>
            <a:spLocks noGrp="1"/>
          </p:cNvSpPr>
          <p:nvPr>
            <p:ph type="ftr" sz="quarter" idx="11"/>
          </p:nvPr>
        </p:nvSpPr>
        <p:spPr/>
        <p:txBody>
          <a:bodyPr/>
          <a:lstStyle/>
          <a:p>
            <a:r>
              <a:rPr lang="en-GB" smtClean="0"/>
              <a:t>RESTRICTED</a:t>
            </a:r>
            <a:endParaRPr lang="en-GB"/>
          </a:p>
        </p:txBody>
      </p:sp>
      <p:sp>
        <p:nvSpPr>
          <p:cNvPr id="9" name="Slide Number Placeholder 8"/>
          <p:cNvSpPr>
            <a:spLocks noGrp="1"/>
          </p:cNvSpPr>
          <p:nvPr>
            <p:ph type="sldNum" sz="quarter" idx="12"/>
          </p:nvPr>
        </p:nvSpPr>
        <p:spPr/>
        <p:txBody>
          <a:bodyPr/>
          <a:lstStyle/>
          <a:p>
            <a:fld id="{D53833F6-EF3F-417E-8111-432B8F1661BD}"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BF9189F-FAA2-4BB8-BCD9-C6A2D5BF864D}" type="datetime4">
              <a:rPr lang="en-GB" smtClean="0"/>
              <a:pPr/>
              <a:t>27 January 2021</a:t>
            </a:fld>
            <a:endParaRPr lang="en-GB"/>
          </a:p>
        </p:txBody>
      </p:sp>
      <p:sp>
        <p:nvSpPr>
          <p:cNvPr id="4" name="Footer Placeholder 3"/>
          <p:cNvSpPr>
            <a:spLocks noGrp="1"/>
          </p:cNvSpPr>
          <p:nvPr>
            <p:ph type="ftr" sz="quarter" idx="11"/>
          </p:nvPr>
        </p:nvSpPr>
        <p:spPr/>
        <p:txBody>
          <a:bodyPr/>
          <a:lstStyle/>
          <a:p>
            <a:r>
              <a:rPr lang="en-GB" smtClean="0"/>
              <a:t>RESTRICTED</a:t>
            </a:r>
            <a:endParaRPr lang="en-GB"/>
          </a:p>
        </p:txBody>
      </p:sp>
      <p:sp>
        <p:nvSpPr>
          <p:cNvPr id="5" name="Slide Number Placeholder 4"/>
          <p:cNvSpPr>
            <a:spLocks noGrp="1"/>
          </p:cNvSpPr>
          <p:nvPr>
            <p:ph type="sldNum" sz="quarter" idx="12"/>
          </p:nvPr>
        </p:nvSpPr>
        <p:spPr/>
        <p:txBody>
          <a:bodyPr/>
          <a:lstStyle/>
          <a:p>
            <a:fld id="{D53833F6-EF3F-417E-8111-432B8F1661BD}"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641FF6-B0D8-4793-993D-68ADCB4AA638}" type="datetime4">
              <a:rPr lang="en-GB" smtClean="0"/>
              <a:pPr/>
              <a:t>27 January 2021</a:t>
            </a:fld>
            <a:endParaRPr lang="en-GB"/>
          </a:p>
        </p:txBody>
      </p:sp>
      <p:sp>
        <p:nvSpPr>
          <p:cNvPr id="3" name="Footer Placeholder 2"/>
          <p:cNvSpPr>
            <a:spLocks noGrp="1"/>
          </p:cNvSpPr>
          <p:nvPr>
            <p:ph type="ftr" sz="quarter" idx="11"/>
          </p:nvPr>
        </p:nvSpPr>
        <p:spPr/>
        <p:txBody>
          <a:bodyPr/>
          <a:lstStyle/>
          <a:p>
            <a:r>
              <a:rPr lang="en-GB" smtClean="0"/>
              <a:t>RESTRICTED</a:t>
            </a:r>
            <a:endParaRPr lang="en-GB"/>
          </a:p>
        </p:txBody>
      </p:sp>
      <p:sp>
        <p:nvSpPr>
          <p:cNvPr id="4" name="Slide Number Placeholder 3"/>
          <p:cNvSpPr>
            <a:spLocks noGrp="1"/>
          </p:cNvSpPr>
          <p:nvPr>
            <p:ph type="sldNum" sz="quarter" idx="12"/>
          </p:nvPr>
        </p:nvSpPr>
        <p:spPr/>
        <p:txBody>
          <a:bodyPr/>
          <a:lstStyle/>
          <a:p>
            <a:fld id="{D53833F6-EF3F-417E-8111-432B8F1661BD}"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B7F899-316E-4017-8D6A-CCC5AB3106B6}" type="datetime4">
              <a:rPr lang="en-GB" smtClean="0"/>
              <a:pPr/>
              <a:t>27 January 2021</a:t>
            </a:fld>
            <a:endParaRPr lang="en-GB"/>
          </a:p>
        </p:txBody>
      </p:sp>
      <p:sp>
        <p:nvSpPr>
          <p:cNvPr id="6" name="Footer Placeholder 5"/>
          <p:cNvSpPr>
            <a:spLocks noGrp="1"/>
          </p:cNvSpPr>
          <p:nvPr>
            <p:ph type="ftr" sz="quarter" idx="11"/>
          </p:nvPr>
        </p:nvSpPr>
        <p:spPr/>
        <p:txBody>
          <a:bodyPr/>
          <a:lstStyle/>
          <a:p>
            <a:r>
              <a:rPr lang="en-GB" smtClean="0"/>
              <a:t>RESTRICTED</a:t>
            </a:r>
            <a:endParaRPr lang="en-GB"/>
          </a:p>
        </p:txBody>
      </p:sp>
      <p:sp>
        <p:nvSpPr>
          <p:cNvPr id="7" name="Slide Number Placeholder 6"/>
          <p:cNvSpPr>
            <a:spLocks noGrp="1"/>
          </p:cNvSpPr>
          <p:nvPr>
            <p:ph type="sldNum" sz="quarter" idx="12"/>
          </p:nvPr>
        </p:nvSpPr>
        <p:spPr/>
        <p:txBody>
          <a:bodyPr/>
          <a:lstStyle/>
          <a:p>
            <a:fld id="{D53833F6-EF3F-417E-8111-432B8F1661BD}"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89CB17-0974-45A7-987B-D51A41B8E055}" type="datetime4">
              <a:rPr lang="en-GB" smtClean="0"/>
              <a:pPr/>
              <a:t>27 January 2021</a:t>
            </a:fld>
            <a:endParaRPr lang="en-GB"/>
          </a:p>
        </p:txBody>
      </p:sp>
      <p:sp>
        <p:nvSpPr>
          <p:cNvPr id="6" name="Footer Placeholder 5"/>
          <p:cNvSpPr>
            <a:spLocks noGrp="1"/>
          </p:cNvSpPr>
          <p:nvPr>
            <p:ph type="ftr" sz="quarter" idx="11"/>
          </p:nvPr>
        </p:nvSpPr>
        <p:spPr/>
        <p:txBody>
          <a:bodyPr/>
          <a:lstStyle/>
          <a:p>
            <a:r>
              <a:rPr lang="en-GB" smtClean="0"/>
              <a:t>RESTRICTED</a:t>
            </a:r>
            <a:endParaRPr lang="en-GB"/>
          </a:p>
        </p:txBody>
      </p:sp>
      <p:sp>
        <p:nvSpPr>
          <p:cNvPr id="7" name="Slide Number Placeholder 6"/>
          <p:cNvSpPr>
            <a:spLocks noGrp="1"/>
          </p:cNvSpPr>
          <p:nvPr>
            <p:ph type="sldNum" sz="quarter" idx="12"/>
          </p:nvPr>
        </p:nvSpPr>
        <p:spPr/>
        <p:txBody>
          <a:bodyPr/>
          <a:lstStyle/>
          <a:p>
            <a:fld id="{D53833F6-EF3F-417E-8111-432B8F1661BD}"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  Click to edit Master text styles</a:t>
            </a:r>
          </a:p>
          <a:p>
            <a:pPr lvl="1"/>
            <a:r>
              <a:rPr lang="en-US" dirty="0" smtClean="0"/>
              <a:t>  Second level</a:t>
            </a:r>
          </a:p>
          <a:p>
            <a:pPr lvl="2"/>
            <a:r>
              <a:rPr lang="en-US" dirty="0" smtClean="0"/>
              <a:t>  Third level</a:t>
            </a:r>
          </a:p>
          <a:p>
            <a:pPr lvl="3"/>
            <a:r>
              <a:rPr lang="en-US" dirty="0" smtClean="0"/>
              <a:t>  Fourth level</a:t>
            </a:r>
          </a:p>
          <a:p>
            <a:pPr lvl="4"/>
            <a:r>
              <a:rPr lang="en-US" dirty="0" smtClean="0"/>
              <a:t>  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600">
                <a:solidFill>
                  <a:schemeClr val="tx1"/>
                </a:solidFill>
                <a:latin typeface="Times New Roman" pitchFamily="18" charset="0"/>
                <a:cs typeface="Times New Roman" pitchFamily="18" charset="0"/>
              </a:defRPr>
            </a:lvl1pPr>
          </a:lstStyle>
          <a:p>
            <a:fld id="{9742D1EA-FAA2-462A-AFCF-2985050CE4B9}" type="datetime4">
              <a:rPr lang="en-GB" smtClean="0"/>
              <a:pPr/>
              <a:t>27 January 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600">
                <a:solidFill>
                  <a:schemeClr val="tx1"/>
                </a:solidFill>
                <a:latin typeface="Times New Roman" pitchFamily="18" charset="0"/>
                <a:cs typeface="Times New Roman" pitchFamily="18" charset="0"/>
              </a:defRPr>
            </a:lvl1pPr>
          </a:lstStyle>
          <a:p>
            <a:r>
              <a:rPr lang="en-GB" smtClean="0"/>
              <a:t>RESTRICTED</a:t>
            </a: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600">
                <a:solidFill>
                  <a:schemeClr val="tx1"/>
                </a:solidFill>
                <a:latin typeface="Times New Roman" pitchFamily="18" charset="0"/>
                <a:cs typeface="Times New Roman" pitchFamily="18" charset="0"/>
              </a:defRPr>
            </a:lvl1pPr>
          </a:lstStyle>
          <a:p>
            <a:fld id="{D53833F6-EF3F-417E-8111-432B8F1661BD}" type="slidenum">
              <a:rPr lang="en-GB" smtClean="0"/>
              <a:pPr/>
              <a:t>‹#›</a:t>
            </a:fld>
            <a:endParaRPr lang="en-GB"/>
          </a:p>
        </p:txBody>
      </p:sp>
      <p:sp>
        <p:nvSpPr>
          <p:cNvPr id="7" name="Footer Placeholder 4"/>
          <p:cNvSpPr txBox="1">
            <a:spLocks/>
          </p:cNvSpPr>
          <p:nvPr userDrawn="1"/>
        </p:nvSpPr>
        <p:spPr>
          <a:xfrm>
            <a:off x="3131840" y="39539"/>
            <a:ext cx="2895600" cy="365125"/>
          </a:xfrm>
          <a:prstGeom prst="rect">
            <a:avLst/>
          </a:prstGeom>
        </p:spPr>
        <p:txBody>
          <a:bodyPr vert="horz" lIns="91440" tIns="45720" rIns="91440" bIns="45720" rtlCol="0" anchor="ctr"/>
          <a:lstStyle>
            <a:lvl1pPr algn="ctr">
              <a:defRPr sz="1600">
                <a:solidFill>
                  <a:schemeClr val="tx1">
                    <a:tint val="75000"/>
                  </a:schemeClr>
                </a:solidFill>
                <a:latin typeface="Times New Roman" pitchFamily="18" charset="0"/>
                <a:cs typeface="Times New Roman" pitchFamily="18"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RESTRICTED</a:t>
            </a:r>
          </a:p>
        </p:txBody>
      </p:sp>
      <p:grpSp>
        <p:nvGrpSpPr>
          <p:cNvPr id="8" name="Group 15"/>
          <p:cNvGrpSpPr>
            <a:grpSpLocks/>
          </p:cNvGrpSpPr>
          <p:nvPr userDrawn="1"/>
        </p:nvGrpSpPr>
        <p:grpSpPr bwMode="auto">
          <a:xfrm>
            <a:off x="0" y="0"/>
            <a:ext cx="854075" cy="849313"/>
            <a:chOff x="11087383" y="-11112"/>
            <a:chExt cx="1104901" cy="1131888"/>
          </a:xfrm>
        </p:grpSpPr>
        <p:pic>
          <p:nvPicPr>
            <p:cNvPr id="9" name="Picture 17"/>
            <p:cNvPicPr>
              <a:picLocks noChangeAspect="1" noChangeArrowheads="1"/>
            </p:cNvPicPr>
            <p:nvPr userDrawn="1"/>
          </p:nvPicPr>
          <p:blipFill>
            <a:blip r:embed="rId14" cstate="print"/>
            <a:srcRect/>
            <a:stretch>
              <a:fillRect/>
            </a:stretch>
          </p:blipFill>
          <p:spPr bwMode="auto">
            <a:xfrm>
              <a:off x="11087383" y="-11112"/>
              <a:ext cx="1104901" cy="1131888"/>
            </a:xfrm>
            <a:prstGeom prst="rect">
              <a:avLst/>
            </a:prstGeom>
            <a:noFill/>
            <a:ln w="9525">
              <a:noFill/>
              <a:miter lim="800000"/>
              <a:headEnd/>
              <a:tailEnd/>
            </a:ln>
          </p:spPr>
        </p:pic>
        <p:sp>
          <p:nvSpPr>
            <p:cNvPr id="10" name="Rectangle 9"/>
            <p:cNvSpPr>
              <a:spLocks noChangeArrowheads="1"/>
            </p:cNvSpPr>
            <p:nvPr userDrawn="1"/>
          </p:nvSpPr>
          <p:spPr bwMode="auto">
            <a:xfrm>
              <a:off x="11294809" y="336256"/>
              <a:ext cx="837917" cy="47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defPPr>
                <a:defRPr lang="en-GB"/>
              </a:defPPr>
              <a:lvl1pPr algn="l" defTabSz="449263" rtl="0" eaLnBrk="0" fontAlgn="base" hangingPunct="0">
                <a:spcBef>
                  <a:spcPct val="0"/>
                </a:spcBef>
                <a:spcAft>
                  <a:spcPct val="0"/>
                </a:spcAft>
                <a:defRPr kern="1200">
                  <a:solidFill>
                    <a:schemeClr val="bg1"/>
                  </a:solidFill>
                  <a:latin typeface="Arial" charset="0"/>
                  <a:ea typeface="Microsoft YaHei" pitchFamily="34" charset="-122"/>
                  <a:cs typeface="+mn-cs"/>
                </a:defRPr>
              </a:lvl1pPr>
              <a:lvl2pPr marL="742950" indent="-285750" algn="l" defTabSz="449263" rtl="0" eaLnBrk="0" fontAlgn="base" hangingPunct="0">
                <a:spcBef>
                  <a:spcPct val="0"/>
                </a:spcBef>
                <a:spcAft>
                  <a:spcPct val="0"/>
                </a:spcAft>
                <a:defRPr kern="1200">
                  <a:solidFill>
                    <a:schemeClr val="bg1"/>
                  </a:solidFill>
                  <a:latin typeface="Arial" charset="0"/>
                  <a:ea typeface="Microsoft YaHei" pitchFamily="34" charset="-122"/>
                  <a:cs typeface="+mn-cs"/>
                </a:defRPr>
              </a:lvl2pPr>
              <a:lvl3pPr marL="1143000" indent="-228600" algn="l" defTabSz="449263" rtl="0" eaLnBrk="0" fontAlgn="base" hangingPunct="0">
                <a:spcBef>
                  <a:spcPct val="0"/>
                </a:spcBef>
                <a:spcAft>
                  <a:spcPct val="0"/>
                </a:spcAft>
                <a:defRPr kern="1200">
                  <a:solidFill>
                    <a:schemeClr val="bg1"/>
                  </a:solidFill>
                  <a:latin typeface="Arial" charset="0"/>
                  <a:ea typeface="Microsoft YaHei" pitchFamily="34" charset="-122"/>
                  <a:cs typeface="+mn-cs"/>
                </a:defRPr>
              </a:lvl3pPr>
              <a:lvl4pPr marL="1600200" indent="-228600" algn="l" defTabSz="449263" rtl="0" eaLnBrk="0" fontAlgn="base" hangingPunct="0">
                <a:spcBef>
                  <a:spcPct val="0"/>
                </a:spcBef>
                <a:spcAft>
                  <a:spcPct val="0"/>
                </a:spcAft>
                <a:defRPr kern="1200">
                  <a:solidFill>
                    <a:schemeClr val="bg1"/>
                  </a:solidFill>
                  <a:latin typeface="Arial" charset="0"/>
                  <a:ea typeface="Microsoft YaHei" pitchFamily="34" charset="-122"/>
                  <a:cs typeface="+mn-cs"/>
                </a:defRPr>
              </a:lvl4pPr>
              <a:lvl5pPr marL="2057400" indent="-228600" algn="l" defTabSz="449263" rtl="0" eaLnBrk="0" fontAlgn="base" hangingPunct="0">
                <a:spcBef>
                  <a:spcPct val="0"/>
                </a:spcBef>
                <a:spcAft>
                  <a:spcPct val="0"/>
                </a:spcAft>
                <a:defRPr kern="1200">
                  <a:solidFill>
                    <a:schemeClr val="bg1"/>
                  </a:solidFill>
                  <a:latin typeface="Arial" charset="0"/>
                  <a:ea typeface="Microsoft YaHei" pitchFamily="34" charset="-122"/>
                  <a:cs typeface="+mn-cs"/>
                </a:defRPr>
              </a:lvl5pPr>
              <a:lvl6pPr marL="2286000" algn="l" defTabSz="914400" rtl="0" eaLnBrk="1" latinLnBrk="0" hangingPunct="1">
                <a:defRPr kern="1200">
                  <a:solidFill>
                    <a:schemeClr val="bg1"/>
                  </a:solidFill>
                  <a:latin typeface="Arial" charset="0"/>
                  <a:ea typeface="Microsoft YaHei" pitchFamily="34" charset="-122"/>
                  <a:cs typeface="+mn-cs"/>
                </a:defRPr>
              </a:lvl6pPr>
              <a:lvl7pPr marL="2743200" algn="l" defTabSz="914400" rtl="0" eaLnBrk="1" latinLnBrk="0" hangingPunct="1">
                <a:defRPr kern="1200">
                  <a:solidFill>
                    <a:schemeClr val="bg1"/>
                  </a:solidFill>
                  <a:latin typeface="Arial" charset="0"/>
                  <a:ea typeface="Microsoft YaHei" pitchFamily="34" charset="-122"/>
                  <a:cs typeface="+mn-cs"/>
                </a:defRPr>
              </a:lvl7pPr>
              <a:lvl8pPr marL="3200400" algn="l" defTabSz="914400" rtl="0" eaLnBrk="1" latinLnBrk="0" hangingPunct="1">
                <a:defRPr kern="1200">
                  <a:solidFill>
                    <a:schemeClr val="bg1"/>
                  </a:solidFill>
                  <a:latin typeface="Arial" charset="0"/>
                  <a:ea typeface="Microsoft YaHei" pitchFamily="34" charset="-122"/>
                  <a:cs typeface="+mn-cs"/>
                </a:defRPr>
              </a:lvl8pPr>
              <a:lvl9pPr marL="3657600" algn="l" defTabSz="914400" rtl="0" eaLnBrk="1" latinLnBrk="0" hangingPunct="1">
                <a:defRPr kern="1200">
                  <a:solidFill>
                    <a:schemeClr val="bg1"/>
                  </a:solidFill>
                  <a:latin typeface="Arial" charset="0"/>
                  <a:ea typeface="Microsoft YaHei" pitchFamily="34" charset="-122"/>
                  <a:cs typeface="+mn-cs"/>
                </a:defRPr>
              </a:lvl9pPr>
            </a:lstStyle>
            <a:p>
              <a:pPr>
                <a:buClr>
                  <a:srgbClr val="000000"/>
                </a:buClr>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altLang="en-US" sz="1700" b="1" dirty="0">
                  <a:latin typeface="Times New Roman" pitchFamily="18" charset="0"/>
                  <a:cs typeface="Times New Roman" pitchFamily="18" charset="0"/>
                </a:rPr>
                <a:t>DMI</a:t>
              </a:r>
            </a:p>
          </p:txBody>
        </p:sp>
      </p:grpSp>
      <p:pic>
        <p:nvPicPr>
          <p:cNvPr id="11" name="Picture 16" descr="C:\Users\STORM\Desktop\logo Dia.PNG"/>
          <p:cNvPicPr>
            <a:picLocks noChangeAspect="1" noChangeArrowheads="1"/>
          </p:cNvPicPr>
          <p:nvPr userDrawn="1"/>
        </p:nvPicPr>
        <p:blipFill>
          <a:blip r:embed="rId15" cstate="print"/>
          <a:srcRect/>
          <a:stretch>
            <a:fillRect/>
          </a:stretch>
        </p:blipFill>
        <p:spPr bwMode="auto">
          <a:xfrm>
            <a:off x="8053388" y="0"/>
            <a:ext cx="1090612" cy="1125538"/>
          </a:xfrm>
          <a:prstGeom prst="rect">
            <a:avLst/>
          </a:prstGeom>
          <a:noFill/>
          <a:ln w="9525">
            <a:noFill/>
            <a:miter lim="800000"/>
            <a:headEnd/>
            <a:tailEnd/>
          </a:ln>
        </p:spPr>
      </p:pic>
      <p:grpSp>
        <p:nvGrpSpPr>
          <p:cNvPr id="12" name="Group 13"/>
          <p:cNvGrpSpPr>
            <a:grpSpLocks/>
          </p:cNvGrpSpPr>
          <p:nvPr userDrawn="1"/>
        </p:nvGrpSpPr>
        <p:grpSpPr bwMode="auto">
          <a:xfrm>
            <a:off x="838200" y="1143000"/>
            <a:ext cx="7102475" cy="76200"/>
            <a:chOff x="672" y="720"/>
            <a:chExt cx="4851" cy="96"/>
          </a:xfrm>
        </p:grpSpPr>
        <p:sp>
          <p:nvSpPr>
            <p:cNvPr id="13" name="Line 6"/>
            <p:cNvSpPr>
              <a:spLocks noChangeShapeType="1"/>
            </p:cNvSpPr>
            <p:nvPr/>
          </p:nvSpPr>
          <p:spPr bwMode="auto">
            <a:xfrm>
              <a:off x="672" y="720"/>
              <a:ext cx="4848" cy="0"/>
            </a:xfrm>
            <a:prstGeom prst="line">
              <a:avLst/>
            </a:prstGeom>
            <a:noFill/>
            <a:ln w="57150">
              <a:solidFill>
                <a:schemeClr val="tx1"/>
              </a:solidFill>
              <a:round/>
              <a:headEnd/>
              <a:tailEnd/>
            </a:ln>
          </p:spPr>
          <p:txBody>
            <a:bodyPr/>
            <a:lstStyle/>
            <a:p>
              <a:endParaRPr lang="en-GB"/>
            </a:p>
          </p:txBody>
        </p:sp>
        <p:sp>
          <p:nvSpPr>
            <p:cNvPr id="14" name="Line 7"/>
            <p:cNvSpPr>
              <a:spLocks noChangeShapeType="1"/>
            </p:cNvSpPr>
            <p:nvPr/>
          </p:nvSpPr>
          <p:spPr bwMode="auto">
            <a:xfrm>
              <a:off x="672" y="768"/>
              <a:ext cx="4851" cy="0"/>
            </a:xfrm>
            <a:prstGeom prst="line">
              <a:avLst/>
            </a:prstGeom>
            <a:noFill/>
            <a:ln w="57150">
              <a:solidFill>
                <a:srgbClr val="FF3300"/>
              </a:solidFill>
              <a:round/>
              <a:headEnd/>
              <a:tailEnd/>
            </a:ln>
          </p:spPr>
          <p:txBody>
            <a:bodyPr/>
            <a:lstStyle/>
            <a:p>
              <a:endParaRPr lang="en-GB"/>
            </a:p>
          </p:txBody>
        </p:sp>
        <p:sp>
          <p:nvSpPr>
            <p:cNvPr id="15" name="Line 8"/>
            <p:cNvSpPr>
              <a:spLocks noChangeShapeType="1"/>
            </p:cNvSpPr>
            <p:nvPr/>
          </p:nvSpPr>
          <p:spPr bwMode="auto">
            <a:xfrm>
              <a:off x="672" y="816"/>
              <a:ext cx="4848" cy="0"/>
            </a:xfrm>
            <a:prstGeom prst="line">
              <a:avLst/>
            </a:prstGeom>
            <a:noFill/>
            <a:ln w="57150">
              <a:solidFill>
                <a:srgbClr val="009900"/>
              </a:solidFill>
              <a:round/>
              <a:headEnd/>
              <a:tailEnd/>
            </a:ln>
          </p:spPr>
          <p:txBody>
            <a:bodyPr/>
            <a:lstStyle/>
            <a:p>
              <a:endParaRPr lang="en-GB"/>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defTabSz="914400" rtl="0" eaLnBrk="1" latinLnBrk="0" hangingPunct="1">
        <a:spcBef>
          <a:spcPct val="0"/>
        </a:spcBef>
        <a:buNone/>
        <a:defRPr sz="4000" b="1" u="none" kern="1200">
          <a:solidFill>
            <a:schemeClr val="tx1"/>
          </a:solidFill>
          <a:latin typeface="Times New Roman" pitchFamily="18" charset="0"/>
          <a:ea typeface="+mj-ea"/>
          <a:cs typeface="Times New Roman" pitchFamily="18" charset="0"/>
        </a:defRPr>
      </a:lvl1pPr>
    </p:titleStyle>
    <p:bodyStyle>
      <a:lvl1pPr marL="1588" indent="12700" algn="l" defTabSz="914400" rtl="0" eaLnBrk="1" latinLnBrk="0" hangingPunct="1">
        <a:spcBef>
          <a:spcPct val="20000"/>
        </a:spcBef>
        <a:buFont typeface="Wingdings" pitchFamily="2" charset="2"/>
        <a:buChar char="q"/>
        <a:defRPr sz="3200" kern="1200">
          <a:solidFill>
            <a:schemeClr val="tx1"/>
          </a:solidFill>
          <a:latin typeface="Times New Roman" pitchFamily="18" charset="0"/>
          <a:ea typeface="+mn-ea"/>
          <a:cs typeface="Times New Roman" pitchFamily="18" charset="0"/>
        </a:defRPr>
      </a:lvl1pPr>
      <a:lvl2pPr marL="742950" indent="-19050" algn="l" defTabSz="914400" rtl="0" eaLnBrk="1" latinLnBrk="0" hangingPunct="1">
        <a:spcBef>
          <a:spcPct val="20000"/>
        </a:spcBef>
        <a:buFont typeface="Wingdings" pitchFamily="2" charset="2"/>
        <a:buChar char="Ø"/>
        <a:defRPr sz="2800" kern="1200">
          <a:solidFill>
            <a:schemeClr val="tx1"/>
          </a:solidFill>
          <a:latin typeface="Times New Roman" pitchFamily="18" charset="0"/>
          <a:ea typeface="+mn-ea"/>
          <a:cs typeface="Times New Roman" pitchFamily="18" charset="0"/>
        </a:defRPr>
      </a:lvl2pPr>
      <a:lvl3pPr marL="1143000" indent="17463" algn="l" defTabSz="914400" rtl="0" eaLnBrk="1" latinLnBrk="0" hangingPunct="1">
        <a:spcBef>
          <a:spcPct val="20000"/>
        </a:spcBef>
        <a:buFont typeface="Wingdings" pitchFamily="2" charset="2"/>
        <a:buChar char="ü"/>
        <a:defRPr sz="2400" kern="1200">
          <a:solidFill>
            <a:schemeClr val="tx1"/>
          </a:solidFill>
          <a:latin typeface="Times New Roman" pitchFamily="18" charset="0"/>
          <a:ea typeface="+mn-ea"/>
          <a:cs typeface="Times New Roman" pitchFamily="18" charset="0"/>
        </a:defRPr>
      </a:lvl3pPr>
      <a:lvl4pPr marL="1600200" indent="9525" algn="l" defTabSz="914400" rtl="0" eaLnBrk="1" latinLnBrk="0" hangingPunct="1">
        <a:spcBef>
          <a:spcPct val="20000"/>
        </a:spcBef>
        <a:buFont typeface="Wingdings" pitchFamily="2" charset="2"/>
        <a:buChar char="§"/>
        <a:defRPr sz="2000" kern="1200">
          <a:solidFill>
            <a:schemeClr val="tx1"/>
          </a:solidFill>
          <a:latin typeface="Times New Roman" pitchFamily="18" charset="0"/>
          <a:ea typeface="+mn-ea"/>
          <a:cs typeface="Times New Roman" pitchFamily="18" charset="0"/>
        </a:defRPr>
      </a:lvl4pPr>
      <a:lvl5pPr marL="2057400" indent="3175"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MILITARY BRIEFING FUNDAMENTALS</a:t>
            </a:r>
            <a:endParaRPr lang="en-GB" dirty="0"/>
          </a:p>
        </p:txBody>
      </p:sp>
      <p:sp>
        <p:nvSpPr>
          <p:cNvPr id="4" name="Date Placeholder 3"/>
          <p:cNvSpPr>
            <a:spLocks noGrp="1"/>
          </p:cNvSpPr>
          <p:nvPr>
            <p:ph type="dt" sz="half" idx="10"/>
          </p:nvPr>
        </p:nvSpPr>
        <p:spPr/>
        <p:txBody>
          <a:bodyPr/>
          <a:lstStyle/>
          <a:p>
            <a:fld id="{4A0B14CC-46BF-486C-AB34-C12F14519BF5}" type="datetime4">
              <a:rPr lang="en-GB" smtClean="0"/>
              <a:pPr/>
              <a:t>27 January 2021</a:t>
            </a:fld>
            <a:endParaRPr lang="en-GB"/>
          </a:p>
        </p:txBody>
      </p:sp>
      <p:sp>
        <p:nvSpPr>
          <p:cNvPr id="5" name="Slide Number Placeholder 4"/>
          <p:cNvSpPr>
            <a:spLocks noGrp="1"/>
          </p:cNvSpPr>
          <p:nvPr>
            <p:ph type="sldNum" sz="quarter" idx="12"/>
          </p:nvPr>
        </p:nvSpPr>
        <p:spPr/>
        <p:txBody>
          <a:bodyPr/>
          <a:lstStyle/>
          <a:p>
            <a:fld id="{D53833F6-EF3F-417E-8111-432B8F1661BD}" type="slidenum">
              <a:rPr lang="en-GB" smtClean="0"/>
              <a:pPr/>
              <a:t>1</a:t>
            </a:fld>
            <a:endParaRPr lang="en-GB"/>
          </a:p>
        </p:txBody>
      </p:sp>
      <p:sp>
        <p:nvSpPr>
          <p:cNvPr id="6" name="Footer Placeholder 5"/>
          <p:cNvSpPr>
            <a:spLocks noGrp="1"/>
          </p:cNvSpPr>
          <p:nvPr>
            <p:ph type="ftr" sz="quarter" idx="11"/>
          </p:nvPr>
        </p:nvSpPr>
        <p:spPr/>
        <p:txBody>
          <a:bodyPr/>
          <a:lstStyle/>
          <a:p>
            <a:r>
              <a:rPr lang="en-GB" smtClean="0"/>
              <a:t>RESTRICTED</a:t>
            </a:r>
            <a:endParaRPr lang="en-GB"/>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MISSION BRIEFING</a:t>
            </a:r>
            <a:endParaRPr lang="en-GB" dirty="0"/>
          </a:p>
        </p:txBody>
      </p:sp>
      <p:sp>
        <p:nvSpPr>
          <p:cNvPr id="3" name="Content Placeholder 2"/>
          <p:cNvSpPr>
            <a:spLocks noGrp="1"/>
          </p:cNvSpPr>
          <p:nvPr>
            <p:ph idx="1"/>
          </p:nvPr>
        </p:nvSpPr>
        <p:spPr/>
        <p:txBody>
          <a:bodyPr/>
          <a:lstStyle/>
          <a:p>
            <a:r>
              <a:rPr lang="en-GB" dirty="0" smtClean="0"/>
              <a:t>  </a:t>
            </a:r>
            <a:r>
              <a:rPr lang="en-US" dirty="0" smtClean="0"/>
              <a:t>Used in operations to:</a:t>
            </a:r>
          </a:p>
          <a:p>
            <a:pPr lvl="1"/>
            <a:r>
              <a:rPr lang="en-US" sz="3200" dirty="0" smtClean="0"/>
              <a:t> Impart information</a:t>
            </a:r>
          </a:p>
          <a:p>
            <a:pPr lvl="1"/>
            <a:r>
              <a:rPr lang="en-US" sz="3200" dirty="0" smtClean="0"/>
              <a:t> Give specific instructions</a:t>
            </a:r>
          </a:p>
          <a:p>
            <a:pPr lvl="1"/>
            <a:r>
              <a:rPr lang="en-US" sz="3200" dirty="0" smtClean="0"/>
              <a:t> Instill appreciation of mission</a:t>
            </a:r>
          </a:p>
          <a:p>
            <a:endParaRPr lang="en-GB" dirty="0"/>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10</a:t>
            </a:fld>
            <a:endParaRPr lang="en-GB"/>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MISSION BRIEF FORMAT</a:t>
            </a:r>
            <a:endParaRPr lang="en-GB" dirty="0"/>
          </a:p>
        </p:txBody>
      </p:sp>
      <p:sp>
        <p:nvSpPr>
          <p:cNvPr id="3" name="Content Placeholder 2"/>
          <p:cNvSpPr>
            <a:spLocks noGrp="1"/>
          </p:cNvSpPr>
          <p:nvPr>
            <p:ph idx="1"/>
          </p:nvPr>
        </p:nvSpPr>
        <p:spPr/>
        <p:txBody>
          <a:bodyPr/>
          <a:lstStyle/>
          <a:p>
            <a:r>
              <a:rPr lang="en-GB" dirty="0" smtClean="0"/>
              <a:t>  </a:t>
            </a:r>
            <a:r>
              <a:rPr lang="en-US" dirty="0" smtClean="0"/>
              <a:t>A mission briefing often follows the five-paragraph operation order format:</a:t>
            </a:r>
          </a:p>
          <a:p>
            <a:pPr marL="971550" lvl="1" indent="-514350">
              <a:buFont typeface="+mj-lt"/>
              <a:buAutoNum type="arabicPeriod"/>
            </a:pPr>
            <a:r>
              <a:rPr lang="en-US" sz="3200" dirty="0" smtClean="0"/>
              <a:t>Situation</a:t>
            </a:r>
          </a:p>
          <a:p>
            <a:pPr marL="971550" lvl="1" indent="-514350">
              <a:buFont typeface="+mj-lt"/>
              <a:buAutoNum type="arabicPeriod"/>
            </a:pPr>
            <a:r>
              <a:rPr lang="en-US" sz="3200" dirty="0" smtClean="0"/>
              <a:t>Mission</a:t>
            </a:r>
          </a:p>
          <a:p>
            <a:pPr marL="971550" lvl="1" indent="-514350">
              <a:buFont typeface="+mj-lt"/>
              <a:buAutoNum type="arabicPeriod"/>
            </a:pPr>
            <a:r>
              <a:rPr lang="en-US" sz="3200" dirty="0" smtClean="0"/>
              <a:t>Execution</a:t>
            </a:r>
          </a:p>
          <a:p>
            <a:pPr marL="971550" lvl="1" indent="-514350">
              <a:buFont typeface="+mj-lt"/>
              <a:buAutoNum type="arabicPeriod"/>
            </a:pPr>
            <a:r>
              <a:rPr lang="en-US" sz="3200" dirty="0" smtClean="0"/>
              <a:t>Sustainment/CSS</a:t>
            </a:r>
          </a:p>
          <a:p>
            <a:pPr marL="971550" lvl="1" indent="-514350">
              <a:buFont typeface="+mj-lt"/>
              <a:buAutoNum type="arabicPeriod"/>
            </a:pPr>
            <a:r>
              <a:rPr lang="en-US" sz="3200" dirty="0" smtClean="0"/>
              <a:t>Command and signal</a:t>
            </a:r>
          </a:p>
          <a:p>
            <a:endParaRPr lang="en-GB" dirty="0"/>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11</a:t>
            </a:fld>
            <a:endParaRPr lang="en-GB"/>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STAFF BRIEFING</a:t>
            </a:r>
            <a:endParaRPr lang="en-GB" dirty="0"/>
          </a:p>
        </p:txBody>
      </p:sp>
      <p:sp>
        <p:nvSpPr>
          <p:cNvPr id="3" name="Content Placeholder 2"/>
          <p:cNvSpPr>
            <a:spLocks noGrp="1"/>
          </p:cNvSpPr>
          <p:nvPr>
            <p:ph idx="1"/>
          </p:nvPr>
        </p:nvSpPr>
        <p:spPr/>
        <p:txBody>
          <a:bodyPr/>
          <a:lstStyle/>
          <a:p>
            <a:r>
              <a:rPr lang="en-GB" dirty="0" smtClean="0"/>
              <a:t>  </a:t>
            </a:r>
            <a:r>
              <a:rPr lang="en-US" dirty="0" smtClean="0"/>
              <a:t>Used to coordinate effort for:</a:t>
            </a:r>
          </a:p>
          <a:p>
            <a:pPr lvl="1"/>
            <a:r>
              <a:rPr lang="en-US" sz="3200" dirty="0" smtClean="0"/>
              <a:t>  Exchange of information</a:t>
            </a:r>
          </a:p>
          <a:p>
            <a:pPr lvl="1"/>
            <a:r>
              <a:rPr lang="en-US" sz="3200" dirty="0" smtClean="0"/>
              <a:t>  Announcement of decisions</a:t>
            </a:r>
          </a:p>
          <a:p>
            <a:r>
              <a:rPr lang="en-US" dirty="0" smtClean="0"/>
              <a:t>  Held on regular basis at set times</a:t>
            </a:r>
          </a:p>
          <a:p>
            <a:endParaRPr lang="en-GB" dirty="0"/>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12</a:t>
            </a:fld>
            <a:endParaRPr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STAFF BRIEFING FORMAT</a:t>
            </a:r>
            <a:endParaRPr lang="en-GB" dirty="0"/>
          </a:p>
        </p:txBody>
      </p:sp>
      <p:sp>
        <p:nvSpPr>
          <p:cNvPr id="3" name="Content Placeholder 2"/>
          <p:cNvSpPr>
            <a:spLocks noGrp="1"/>
          </p:cNvSpPr>
          <p:nvPr>
            <p:ph idx="1"/>
          </p:nvPr>
        </p:nvSpPr>
        <p:spPr/>
        <p:txBody>
          <a:bodyPr>
            <a:normAutofit fontScale="92500" lnSpcReduction="10000"/>
          </a:bodyPr>
          <a:lstStyle/>
          <a:p>
            <a:pPr>
              <a:buNone/>
            </a:pPr>
            <a:r>
              <a:rPr lang="en-US" i="1" dirty="0" smtClean="0">
                <a:solidFill>
                  <a:schemeClr val="accent1">
                    <a:lumMod val="75000"/>
                  </a:schemeClr>
                </a:solidFill>
              </a:rPr>
              <a:t>Common Procedures</a:t>
            </a:r>
          </a:p>
          <a:p>
            <a:pPr>
              <a:spcBef>
                <a:spcPts val="600"/>
              </a:spcBef>
            </a:pPr>
            <a:r>
              <a:rPr lang="en-GB" dirty="0" smtClean="0"/>
              <a:t>  </a:t>
            </a:r>
            <a:r>
              <a:rPr lang="en-US" dirty="0" smtClean="0"/>
              <a:t>The person who convenes the staff briefing sets the agenda</a:t>
            </a:r>
          </a:p>
          <a:p>
            <a:pPr>
              <a:spcBef>
                <a:spcPts val="600"/>
              </a:spcBef>
            </a:pPr>
            <a:r>
              <a:rPr lang="en-US" dirty="0" smtClean="0"/>
              <a:t>  The chief of staff or executive officer normally presides </a:t>
            </a:r>
          </a:p>
          <a:p>
            <a:pPr>
              <a:spcBef>
                <a:spcPts val="600"/>
              </a:spcBef>
            </a:pPr>
            <a:r>
              <a:rPr lang="en-US" dirty="0" smtClean="0"/>
              <a:t>  Each staff representative presents information on his particular area</a:t>
            </a:r>
          </a:p>
          <a:p>
            <a:pPr>
              <a:spcBef>
                <a:spcPts val="600"/>
              </a:spcBef>
            </a:pPr>
            <a:r>
              <a:rPr lang="en-US" dirty="0" smtClean="0"/>
              <a:t>  The commander usually concludes the briefing but may take an active part throughout the presentation</a:t>
            </a:r>
          </a:p>
          <a:p>
            <a:endParaRPr lang="en-GB" dirty="0"/>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13</a:t>
            </a:fld>
            <a:endParaRPr lang="en-GB"/>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slide"/>
          <p:cNvPicPr>
            <a:picLocks noChangeAspect="1" noChangeArrowheads="1"/>
          </p:cNvPicPr>
          <p:nvPr/>
        </p:nvPicPr>
        <p:blipFill>
          <a:blip r:embed="rId2" cstate="screen"/>
          <a:srcRect/>
          <a:stretch>
            <a:fillRect/>
          </a:stretch>
        </p:blipFill>
        <p:spPr bwMode="auto">
          <a:xfrm>
            <a:off x="0" y="1371600"/>
            <a:ext cx="9144000" cy="5486400"/>
          </a:xfrm>
          <a:prstGeom prst="rect">
            <a:avLst/>
          </a:prstGeom>
          <a:noFill/>
          <a:ln w="9525">
            <a:noFill/>
            <a:miter lim="800000"/>
            <a:headEnd/>
            <a:tailEnd/>
          </a:ln>
        </p:spPr>
      </p:pic>
      <p:sp>
        <p:nvSpPr>
          <p:cNvPr id="8" name="Rectangle 4"/>
          <p:cNvSpPr>
            <a:spLocks noChangeArrowheads="1"/>
          </p:cNvSpPr>
          <p:nvPr/>
        </p:nvSpPr>
        <p:spPr bwMode="auto">
          <a:xfrm>
            <a:off x="457200" y="1752600"/>
            <a:ext cx="3962400" cy="457200"/>
          </a:xfrm>
          <a:prstGeom prst="rect">
            <a:avLst/>
          </a:prstGeom>
          <a:solidFill>
            <a:schemeClr val="accent2"/>
          </a:solidFill>
          <a:ln w="9525">
            <a:solidFill>
              <a:schemeClr val="tx1"/>
            </a:solidFill>
            <a:miter lim="800000"/>
            <a:headEnd/>
            <a:tailEnd/>
          </a:ln>
        </p:spPr>
        <p:txBody>
          <a:bodyPr wrap="none" anchor="ctr"/>
          <a:lstStyle/>
          <a:p>
            <a:pPr algn="ctr"/>
            <a:r>
              <a:rPr lang="en-US" sz="2400">
                <a:solidFill>
                  <a:schemeClr val="bg1"/>
                </a:solidFill>
                <a:latin typeface="Times New Roman" pitchFamily="18" charset="0"/>
                <a:cs typeface="Times New Roman" pitchFamily="18" charset="0"/>
              </a:rPr>
              <a:t>Analyze Task</a:t>
            </a:r>
          </a:p>
        </p:txBody>
      </p:sp>
      <p:sp>
        <p:nvSpPr>
          <p:cNvPr id="9" name="Rectangle 5"/>
          <p:cNvSpPr>
            <a:spLocks noChangeArrowheads="1"/>
          </p:cNvSpPr>
          <p:nvPr/>
        </p:nvSpPr>
        <p:spPr bwMode="auto">
          <a:xfrm>
            <a:off x="1066800" y="2514600"/>
            <a:ext cx="3886200" cy="457200"/>
          </a:xfrm>
          <a:prstGeom prst="rect">
            <a:avLst/>
          </a:prstGeom>
          <a:solidFill>
            <a:schemeClr val="accent2"/>
          </a:solidFill>
          <a:ln w="9525">
            <a:solidFill>
              <a:schemeClr val="tx1"/>
            </a:solidFill>
            <a:miter lim="800000"/>
            <a:headEnd/>
            <a:tailEnd/>
          </a:ln>
        </p:spPr>
        <p:txBody>
          <a:bodyPr wrap="none" anchor="ctr"/>
          <a:lstStyle/>
          <a:p>
            <a:pPr algn="ctr"/>
            <a:r>
              <a:rPr lang="en-US" sz="2400">
                <a:solidFill>
                  <a:schemeClr val="bg1"/>
                </a:solidFill>
                <a:latin typeface="Times New Roman" pitchFamily="18" charset="0"/>
                <a:cs typeface="Times New Roman" pitchFamily="18" charset="0"/>
              </a:rPr>
              <a:t>Select &amp; Organize Materials</a:t>
            </a:r>
          </a:p>
        </p:txBody>
      </p:sp>
      <p:sp>
        <p:nvSpPr>
          <p:cNvPr id="10" name="Rectangle 6"/>
          <p:cNvSpPr>
            <a:spLocks noChangeArrowheads="1"/>
          </p:cNvSpPr>
          <p:nvPr/>
        </p:nvSpPr>
        <p:spPr bwMode="auto">
          <a:xfrm>
            <a:off x="1752600" y="3276600"/>
            <a:ext cx="3886200" cy="457200"/>
          </a:xfrm>
          <a:prstGeom prst="rect">
            <a:avLst/>
          </a:prstGeom>
          <a:solidFill>
            <a:schemeClr val="accent2"/>
          </a:solidFill>
          <a:ln w="9525">
            <a:solidFill>
              <a:schemeClr val="tx1"/>
            </a:solidFill>
            <a:miter lim="800000"/>
            <a:headEnd/>
            <a:tailEnd/>
          </a:ln>
        </p:spPr>
        <p:txBody>
          <a:bodyPr wrap="none" anchor="ctr"/>
          <a:lstStyle/>
          <a:p>
            <a:pPr algn="ctr"/>
            <a:endParaRPr lang="en-US" sz="2400">
              <a:solidFill>
                <a:schemeClr val="bg1"/>
              </a:solidFill>
              <a:latin typeface="Times New Roman" pitchFamily="18" charset="0"/>
              <a:cs typeface="Times New Roman" pitchFamily="18" charset="0"/>
            </a:endParaRPr>
          </a:p>
          <a:p>
            <a:pPr algn="ctr"/>
            <a:r>
              <a:rPr lang="en-US" sz="2400">
                <a:solidFill>
                  <a:schemeClr val="bg1"/>
                </a:solidFill>
                <a:latin typeface="Times New Roman" pitchFamily="18" charset="0"/>
                <a:cs typeface="Times New Roman" pitchFamily="18" charset="0"/>
              </a:rPr>
              <a:t>Write the Brief</a:t>
            </a:r>
          </a:p>
          <a:p>
            <a:pPr algn="ctr"/>
            <a:endParaRPr lang="en-US" sz="2400">
              <a:solidFill>
                <a:schemeClr val="bg1"/>
              </a:solidFill>
              <a:latin typeface="Times New Roman" pitchFamily="18" charset="0"/>
              <a:cs typeface="Times New Roman" pitchFamily="18" charset="0"/>
            </a:endParaRPr>
          </a:p>
        </p:txBody>
      </p:sp>
      <p:sp>
        <p:nvSpPr>
          <p:cNvPr id="11" name="Rectangle 7"/>
          <p:cNvSpPr>
            <a:spLocks noChangeArrowheads="1"/>
          </p:cNvSpPr>
          <p:nvPr/>
        </p:nvSpPr>
        <p:spPr bwMode="auto">
          <a:xfrm>
            <a:off x="2667000" y="4114800"/>
            <a:ext cx="3886200" cy="457200"/>
          </a:xfrm>
          <a:prstGeom prst="rect">
            <a:avLst/>
          </a:prstGeom>
          <a:solidFill>
            <a:schemeClr val="accent2"/>
          </a:solidFill>
          <a:ln w="9525">
            <a:solidFill>
              <a:schemeClr val="tx1"/>
            </a:solidFill>
            <a:miter lim="800000"/>
            <a:headEnd/>
            <a:tailEnd/>
          </a:ln>
        </p:spPr>
        <p:txBody>
          <a:bodyPr wrap="none" anchor="ctr"/>
          <a:lstStyle/>
          <a:p>
            <a:pPr algn="ctr"/>
            <a:endParaRPr lang="en-US" sz="2400">
              <a:solidFill>
                <a:schemeClr val="bg1"/>
              </a:solidFill>
              <a:latin typeface="Times New Roman" pitchFamily="18" charset="0"/>
              <a:cs typeface="Times New Roman" pitchFamily="18" charset="0"/>
            </a:endParaRPr>
          </a:p>
          <a:p>
            <a:pPr algn="ctr"/>
            <a:r>
              <a:rPr lang="en-US" sz="2400">
                <a:solidFill>
                  <a:schemeClr val="bg1"/>
                </a:solidFill>
                <a:latin typeface="Times New Roman" pitchFamily="18" charset="0"/>
                <a:cs typeface="Times New Roman" pitchFamily="18" charset="0"/>
              </a:rPr>
              <a:t>Prepare the Graphics</a:t>
            </a:r>
          </a:p>
          <a:p>
            <a:pPr algn="ctr"/>
            <a:endParaRPr lang="en-US" sz="2400">
              <a:solidFill>
                <a:schemeClr val="bg1"/>
              </a:solidFill>
              <a:latin typeface="Times New Roman" pitchFamily="18" charset="0"/>
              <a:cs typeface="Times New Roman" pitchFamily="18" charset="0"/>
            </a:endParaRPr>
          </a:p>
        </p:txBody>
      </p:sp>
      <p:sp>
        <p:nvSpPr>
          <p:cNvPr id="12" name="Rectangle 8"/>
          <p:cNvSpPr>
            <a:spLocks noChangeArrowheads="1"/>
          </p:cNvSpPr>
          <p:nvPr/>
        </p:nvSpPr>
        <p:spPr bwMode="auto">
          <a:xfrm>
            <a:off x="3429000" y="4953000"/>
            <a:ext cx="3886200" cy="457200"/>
          </a:xfrm>
          <a:prstGeom prst="rect">
            <a:avLst/>
          </a:prstGeom>
          <a:solidFill>
            <a:schemeClr val="accent2"/>
          </a:solidFill>
          <a:ln w="9525">
            <a:solidFill>
              <a:schemeClr val="tx1"/>
            </a:solidFill>
            <a:miter lim="800000"/>
            <a:headEnd/>
            <a:tailEnd/>
          </a:ln>
        </p:spPr>
        <p:txBody>
          <a:bodyPr wrap="none" anchor="ctr"/>
          <a:lstStyle/>
          <a:p>
            <a:pPr algn="ctr"/>
            <a:endParaRPr lang="en-US" sz="2400">
              <a:solidFill>
                <a:schemeClr val="bg1"/>
              </a:solidFill>
              <a:latin typeface="Times New Roman" pitchFamily="18" charset="0"/>
              <a:cs typeface="Times New Roman" pitchFamily="18" charset="0"/>
            </a:endParaRPr>
          </a:p>
          <a:p>
            <a:pPr algn="ctr"/>
            <a:r>
              <a:rPr lang="en-US" sz="2400">
                <a:solidFill>
                  <a:schemeClr val="bg1"/>
                </a:solidFill>
                <a:latin typeface="Times New Roman" pitchFamily="18" charset="0"/>
                <a:cs typeface="Times New Roman" pitchFamily="18" charset="0"/>
              </a:rPr>
              <a:t>Rehearse the Brief</a:t>
            </a:r>
          </a:p>
          <a:p>
            <a:pPr algn="ctr"/>
            <a:endParaRPr lang="en-US" sz="2400">
              <a:solidFill>
                <a:schemeClr val="bg1"/>
              </a:solidFill>
              <a:latin typeface="Times New Roman" pitchFamily="18" charset="0"/>
              <a:cs typeface="Times New Roman" pitchFamily="18" charset="0"/>
            </a:endParaRPr>
          </a:p>
        </p:txBody>
      </p:sp>
      <p:sp>
        <p:nvSpPr>
          <p:cNvPr id="13" name="Rectangle 8"/>
          <p:cNvSpPr>
            <a:spLocks noChangeArrowheads="1"/>
          </p:cNvSpPr>
          <p:nvPr/>
        </p:nvSpPr>
        <p:spPr bwMode="auto">
          <a:xfrm>
            <a:off x="3962400" y="5791200"/>
            <a:ext cx="3886200" cy="457200"/>
          </a:xfrm>
          <a:prstGeom prst="rect">
            <a:avLst/>
          </a:prstGeom>
          <a:solidFill>
            <a:schemeClr val="accent2"/>
          </a:solidFill>
          <a:ln w="9525">
            <a:solidFill>
              <a:schemeClr val="tx1"/>
            </a:solidFill>
            <a:miter lim="800000"/>
            <a:headEnd/>
            <a:tailEnd/>
          </a:ln>
        </p:spPr>
        <p:txBody>
          <a:bodyPr wrap="none" anchor="ctr"/>
          <a:lstStyle/>
          <a:p>
            <a:pPr algn="ctr"/>
            <a:endParaRPr lang="en-US" sz="2400">
              <a:solidFill>
                <a:schemeClr val="bg1"/>
              </a:solidFill>
              <a:latin typeface="Times New Roman" pitchFamily="18" charset="0"/>
              <a:cs typeface="Times New Roman" pitchFamily="18" charset="0"/>
            </a:endParaRPr>
          </a:p>
          <a:p>
            <a:pPr algn="ctr"/>
            <a:r>
              <a:rPr lang="en-US" sz="2400">
                <a:solidFill>
                  <a:schemeClr val="bg1"/>
                </a:solidFill>
                <a:latin typeface="Times New Roman" pitchFamily="18" charset="0"/>
                <a:cs typeface="Times New Roman" pitchFamily="18" charset="0"/>
              </a:rPr>
              <a:t>Present the Brief</a:t>
            </a:r>
          </a:p>
          <a:p>
            <a:pPr algn="ctr"/>
            <a:endParaRPr lang="en-US" sz="2400">
              <a:solidFill>
                <a:schemeClr val="bg1"/>
              </a:solidFill>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t>Procedure For Developing a Brief</a:t>
            </a:r>
            <a:endParaRPr lang="en-GB" dirty="0"/>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14</a:t>
            </a:fld>
            <a:endParaRPr lang="en-GB"/>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1: ANALYZE TASK</a:t>
            </a:r>
            <a:endParaRPr lang="en-GB" dirty="0"/>
          </a:p>
        </p:txBody>
      </p:sp>
      <p:sp>
        <p:nvSpPr>
          <p:cNvPr id="3" name="Content Placeholder 2"/>
          <p:cNvSpPr>
            <a:spLocks noGrp="1"/>
          </p:cNvSpPr>
          <p:nvPr>
            <p:ph idx="1"/>
          </p:nvPr>
        </p:nvSpPr>
        <p:spPr/>
        <p:txBody>
          <a:bodyPr>
            <a:normAutofit lnSpcReduction="10000"/>
          </a:bodyPr>
          <a:lstStyle/>
          <a:p>
            <a:pPr>
              <a:spcBef>
                <a:spcPts val="0"/>
              </a:spcBef>
            </a:pPr>
            <a:r>
              <a:rPr lang="en-GB" dirty="0" smtClean="0"/>
              <a:t>  </a:t>
            </a:r>
            <a:r>
              <a:rPr lang="en-US" sz="2400" dirty="0" smtClean="0"/>
              <a:t>Who?</a:t>
            </a:r>
          </a:p>
          <a:p>
            <a:pPr lvl="1">
              <a:spcBef>
                <a:spcPts val="0"/>
              </a:spcBef>
              <a:buFont typeface="Wingdings" pitchFamily="2" charset="2"/>
              <a:buChar char="q"/>
            </a:pPr>
            <a:r>
              <a:rPr lang="en-US" sz="2400" dirty="0" smtClean="0"/>
              <a:t>  Number of attendees</a:t>
            </a:r>
          </a:p>
          <a:p>
            <a:pPr lvl="1">
              <a:spcBef>
                <a:spcPts val="0"/>
              </a:spcBef>
              <a:buFont typeface="Wingdings" pitchFamily="2" charset="2"/>
              <a:buChar char="q"/>
            </a:pPr>
            <a:r>
              <a:rPr lang="en-US" sz="2400" dirty="0" smtClean="0"/>
              <a:t>  Nature of audience</a:t>
            </a:r>
          </a:p>
          <a:p>
            <a:pPr lvl="1">
              <a:spcBef>
                <a:spcPts val="0"/>
              </a:spcBef>
              <a:buFont typeface="Wingdings" pitchFamily="2" charset="2"/>
              <a:buChar char="q"/>
            </a:pPr>
            <a:r>
              <a:rPr lang="en-US" sz="2400" dirty="0" smtClean="0"/>
              <a:t>  Audience knowledge of subject matter</a:t>
            </a:r>
          </a:p>
          <a:p>
            <a:pPr>
              <a:spcBef>
                <a:spcPts val="0"/>
              </a:spcBef>
            </a:pPr>
            <a:r>
              <a:rPr lang="en-US" sz="2400" dirty="0" smtClean="0"/>
              <a:t>  What?</a:t>
            </a:r>
          </a:p>
          <a:p>
            <a:pPr lvl="1">
              <a:spcBef>
                <a:spcPts val="0"/>
              </a:spcBef>
              <a:buFont typeface="Wingdings" pitchFamily="2" charset="2"/>
              <a:buChar char="q"/>
            </a:pPr>
            <a:r>
              <a:rPr lang="en-US" sz="2400" dirty="0" smtClean="0"/>
              <a:t>  Purpose of the presentation</a:t>
            </a:r>
          </a:p>
          <a:p>
            <a:pPr lvl="1">
              <a:spcBef>
                <a:spcPts val="0"/>
              </a:spcBef>
              <a:buFont typeface="Wingdings" pitchFamily="2" charset="2"/>
              <a:buChar char="q"/>
            </a:pPr>
            <a:r>
              <a:rPr lang="en-US" sz="2400" dirty="0" smtClean="0"/>
              <a:t>  Topic</a:t>
            </a:r>
          </a:p>
          <a:p>
            <a:pPr>
              <a:spcBef>
                <a:spcPts val="0"/>
              </a:spcBef>
            </a:pPr>
            <a:r>
              <a:rPr lang="en-US" sz="2400" dirty="0" smtClean="0"/>
              <a:t>  Where?</a:t>
            </a:r>
          </a:p>
          <a:p>
            <a:pPr lvl="1">
              <a:spcBef>
                <a:spcPts val="0"/>
              </a:spcBef>
              <a:buFont typeface="Wingdings" pitchFamily="2" charset="2"/>
              <a:buChar char="q"/>
            </a:pPr>
            <a:r>
              <a:rPr lang="en-US" sz="2400" dirty="0" smtClean="0"/>
              <a:t>  Facilities</a:t>
            </a:r>
          </a:p>
          <a:p>
            <a:pPr lvl="1">
              <a:spcBef>
                <a:spcPts val="0"/>
              </a:spcBef>
              <a:buFont typeface="Wingdings" pitchFamily="2" charset="2"/>
              <a:buChar char="q"/>
            </a:pPr>
            <a:r>
              <a:rPr lang="en-US" sz="2400" dirty="0" smtClean="0"/>
              <a:t>  Equipment needed</a:t>
            </a:r>
          </a:p>
          <a:p>
            <a:pPr>
              <a:spcBef>
                <a:spcPts val="0"/>
              </a:spcBef>
            </a:pPr>
            <a:r>
              <a:rPr lang="en-US" sz="2400" dirty="0" smtClean="0"/>
              <a:t>  When?</a:t>
            </a:r>
          </a:p>
          <a:p>
            <a:pPr lvl="1">
              <a:spcBef>
                <a:spcPts val="0"/>
              </a:spcBef>
              <a:buFont typeface="Wingdings" pitchFamily="2" charset="2"/>
              <a:buChar char="q"/>
            </a:pPr>
            <a:r>
              <a:rPr lang="en-US" sz="2400" dirty="0" smtClean="0"/>
              <a:t>  Time available to prepare</a:t>
            </a:r>
          </a:p>
          <a:p>
            <a:pPr lvl="1">
              <a:spcBef>
                <a:spcPts val="0"/>
              </a:spcBef>
              <a:buFont typeface="Wingdings" pitchFamily="2" charset="2"/>
              <a:buChar char="q"/>
            </a:pPr>
            <a:r>
              <a:rPr lang="en-US" sz="2400" dirty="0" smtClean="0"/>
              <a:t>  Time available to deliver material</a:t>
            </a:r>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15</a:t>
            </a:fld>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1: ANALYZE TASK Cont…</a:t>
            </a:r>
            <a:endParaRPr lang="en-GB" dirty="0"/>
          </a:p>
        </p:txBody>
      </p:sp>
      <p:sp>
        <p:nvSpPr>
          <p:cNvPr id="3" name="Content Placeholder 2"/>
          <p:cNvSpPr>
            <a:spLocks noGrp="1"/>
          </p:cNvSpPr>
          <p:nvPr>
            <p:ph idx="1"/>
          </p:nvPr>
        </p:nvSpPr>
        <p:spPr/>
        <p:txBody>
          <a:bodyPr>
            <a:normAutofit/>
          </a:bodyPr>
          <a:lstStyle/>
          <a:p>
            <a:pPr>
              <a:spcBef>
                <a:spcPts val="0"/>
              </a:spcBef>
            </a:pPr>
            <a:r>
              <a:rPr lang="en-GB" sz="2800" dirty="0" smtClean="0"/>
              <a:t>  </a:t>
            </a:r>
            <a:r>
              <a:rPr lang="en-US" sz="2800" dirty="0" smtClean="0"/>
              <a:t> How?</a:t>
            </a:r>
          </a:p>
          <a:p>
            <a:pPr lvl="1">
              <a:spcBef>
                <a:spcPts val="0"/>
              </a:spcBef>
              <a:buFont typeface="Wingdings" pitchFamily="2" charset="2"/>
              <a:buChar char="q"/>
            </a:pPr>
            <a:r>
              <a:rPr lang="en-US" dirty="0" smtClean="0"/>
              <a:t>  Determine requirements for presentation </a:t>
            </a:r>
          </a:p>
          <a:p>
            <a:endParaRPr lang="en-US" sz="2800" dirty="0" smtClean="0"/>
          </a:p>
          <a:p>
            <a:r>
              <a:rPr lang="en-US" sz="2800" dirty="0" smtClean="0"/>
              <a:t>  Audience</a:t>
            </a:r>
          </a:p>
          <a:p>
            <a:pPr lvl="1"/>
            <a:r>
              <a:rPr lang="en-US" dirty="0" smtClean="0"/>
              <a:t> Who and how many</a:t>
            </a:r>
          </a:p>
          <a:p>
            <a:pPr lvl="1"/>
            <a:r>
              <a:rPr lang="en-US" dirty="0" smtClean="0"/>
              <a:t> High-ranking officials</a:t>
            </a:r>
          </a:p>
          <a:p>
            <a:pPr lvl="1"/>
            <a:r>
              <a:rPr lang="en-US" dirty="0" smtClean="0"/>
              <a:t> Knowledge of subject</a:t>
            </a:r>
          </a:p>
          <a:p>
            <a:pPr lvl="1"/>
            <a:r>
              <a:rPr lang="en-US" dirty="0" smtClean="0"/>
              <a:t> Personal preferences	</a:t>
            </a:r>
          </a:p>
          <a:p>
            <a:endParaRPr lang="en-GB" sz="2800" dirty="0"/>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16</a:t>
            </a:fld>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1: ANALYZE TASK Cont…</a:t>
            </a:r>
            <a:endParaRPr lang="en-GB" dirty="0"/>
          </a:p>
        </p:txBody>
      </p:sp>
      <p:sp>
        <p:nvSpPr>
          <p:cNvPr id="3" name="Content Placeholder 2"/>
          <p:cNvSpPr>
            <a:spLocks noGrp="1"/>
          </p:cNvSpPr>
          <p:nvPr>
            <p:ph idx="1"/>
          </p:nvPr>
        </p:nvSpPr>
        <p:spPr/>
        <p:txBody>
          <a:bodyPr>
            <a:normAutofit lnSpcReduction="10000"/>
          </a:bodyPr>
          <a:lstStyle/>
          <a:p>
            <a:r>
              <a:rPr lang="en-GB" dirty="0" smtClean="0"/>
              <a:t>  </a:t>
            </a:r>
            <a:r>
              <a:rPr lang="en-US" dirty="0" smtClean="0"/>
              <a:t>Purpose and Type</a:t>
            </a:r>
          </a:p>
          <a:p>
            <a:pPr lvl="1"/>
            <a:r>
              <a:rPr lang="en-US" dirty="0" smtClean="0"/>
              <a:t>  Information Briefing</a:t>
            </a:r>
          </a:p>
          <a:p>
            <a:pPr lvl="1"/>
            <a:r>
              <a:rPr lang="en-US" dirty="0" smtClean="0"/>
              <a:t>  Mission Briefing</a:t>
            </a:r>
          </a:p>
          <a:p>
            <a:pPr lvl="1"/>
            <a:r>
              <a:rPr lang="en-US" dirty="0" smtClean="0"/>
              <a:t>  Decision Briefing</a:t>
            </a:r>
          </a:p>
          <a:p>
            <a:pPr lvl="1"/>
            <a:r>
              <a:rPr lang="en-US" dirty="0" smtClean="0"/>
              <a:t>  Staff Briefing</a:t>
            </a:r>
          </a:p>
          <a:p>
            <a:r>
              <a:rPr lang="en-US" dirty="0" smtClean="0"/>
              <a:t>  Subject</a:t>
            </a:r>
          </a:p>
          <a:p>
            <a:pPr lvl="1"/>
            <a:r>
              <a:rPr lang="en-US" dirty="0" smtClean="0"/>
              <a:t>Broad</a:t>
            </a:r>
          </a:p>
          <a:p>
            <a:pPr lvl="1"/>
            <a:r>
              <a:rPr lang="en-US" dirty="0" smtClean="0"/>
              <a:t>Well-known</a:t>
            </a:r>
          </a:p>
          <a:p>
            <a:pPr lvl="1"/>
            <a:r>
              <a:rPr lang="en-US" dirty="0" smtClean="0"/>
              <a:t>Complex</a:t>
            </a:r>
          </a:p>
          <a:p>
            <a:endParaRPr lang="en-GB" dirty="0"/>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17</a:t>
            </a:fld>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1: ANALYZE TASK Cont…</a:t>
            </a:r>
            <a:endParaRPr lang="en-GB" dirty="0"/>
          </a:p>
        </p:txBody>
      </p:sp>
      <p:sp>
        <p:nvSpPr>
          <p:cNvPr id="3" name="Content Placeholder 2"/>
          <p:cNvSpPr>
            <a:spLocks noGrp="1"/>
          </p:cNvSpPr>
          <p:nvPr>
            <p:ph idx="1"/>
          </p:nvPr>
        </p:nvSpPr>
        <p:spPr/>
        <p:txBody>
          <a:bodyPr/>
          <a:lstStyle/>
          <a:p>
            <a:r>
              <a:rPr lang="en-GB" dirty="0" smtClean="0"/>
              <a:t>  </a:t>
            </a:r>
            <a:r>
              <a:rPr lang="en-US" dirty="0" smtClean="0"/>
              <a:t>Physical Facilities</a:t>
            </a:r>
          </a:p>
          <a:p>
            <a:pPr lvl="1"/>
            <a:r>
              <a:rPr lang="en-US" dirty="0" smtClean="0"/>
              <a:t>  Location</a:t>
            </a:r>
          </a:p>
          <a:p>
            <a:pPr lvl="1"/>
            <a:r>
              <a:rPr lang="en-US" dirty="0" smtClean="0"/>
              <a:t>  Arrangement</a:t>
            </a:r>
          </a:p>
          <a:p>
            <a:pPr lvl="1"/>
            <a:r>
              <a:rPr lang="en-US" dirty="0" smtClean="0"/>
              <a:t>  Visual Aids</a:t>
            </a:r>
          </a:p>
          <a:p>
            <a:endParaRPr lang="en-GB" dirty="0"/>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18</a:t>
            </a:fld>
            <a:endParaRPr lang="en-GB"/>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STEP 2: SELECT AND ORGANIZE      MATERIAL</a:t>
            </a:r>
            <a:endParaRPr lang="en-GB" dirty="0"/>
          </a:p>
        </p:txBody>
      </p:sp>
      <p:sp>
        <p:nvSpPr>
          <p:cNvPr id="3" name="Content Placeholder 2"/>
          <p:cNvSpPr>
            <a:spLocks noGrp="1"/>
          </p:cNvSpPr>
          <p:nvPr>
            <p:ph idx="1"/>
          </p:nvPr>
        </p:nvSpPr>
        <p:spPr/>
        <p:txBody>
          <a:bodyPr/>
          <a:lstStyle/>
          <a:p>
            <a:r>
              <a:rPr lang="en-GB" dirty="0" smtClean="0"/>
              <a:t>  </a:t>
            </a:r>
            <a:r>
              <a:rPr lang="en-US" dirty="0" smtClean="0"/>
              <a:t>Research</a:t>
            </a:r>
          </a:p>
          <a:p>
            <a:r>
              <a:rPr lang="en-US" dirty="0" smtClean="0"/>
              <a:t>  Collect material</a:t>
            </a:r>
          </a:p>
          <a:p>
            <a:r>
              <a:rPr lang="en-US" dirty="0" smtClean="0"/>
              <a:t>  Coordinate with other subject matter experts</a:t>
            </a:r>
          </a:p>
          <a:p>
            <a:r>
              <a:rPr lang="en-US" dirty="0" smtClean="0"/>
              <a:t>  Document process</a:t>
            </a:r>
          </a:p>
          <a:p>
            <a:endParaRPr lang="en-GB" dirty="0"/>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19</a:t>
            </a:fld>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GB" dirty="0"/>
          </a:p>
        </p:txBody>
      </p:sp>
      <p:sp>
        <p:nvSpPr>
          <p:cNvPr id="3" name="Content Placeholder 2"/>
          <p:cNvSpPr>
            <a:spLocks noGrp="1"/>
          </p:cNvSpPr>
          <p:nvPr>
            <p:ph idx="1"/>
          </p:nvPr>
        </p:nvSpPr>
        <p:spPr/>
        <p:txBody>
          <a:bodyPr/>
          <a:lstStyle/>
          <a:p>
            <a:pPr lvl="0"/>
            <a:r>
              <a:rPr lang="en-US" dirty="0" smtClean="0"/>
              <a:t>  Describe the types of military intelligence briefings and their purpose.</a:t>
            </a:r>
          </a:p>
          <a:p>
            <a:pPr lvl="0"/>
            <a:r>
              <a:rPr lang="en-US" dirty="0" smtClean="0"/>
              <a:t>  Apply the steps for creating and presenting an intelligence briefing.</a:t>
            </a:r>
          </a:p>
          <a:p>
            <a:pPr lvl="0"/>
            <a:r>
              <a:rPr lang="en-US" dirty="0" smtClean="0"/>
              <a:t>  Recognize common errors in briefing.</a:t>
            </a:r>
          </a:p>
          <a:p>
            <a:pPr marL="0" indent="0">
              <a:buNone/>
            </a:pPr>
            <a:r>
              <a:rPr lang="en-US" dirty="0" smtClean="0"/>
              <a:t>“Just twelve minutes in front of the right audience can be worth more than a whole year behind your desk.”			- Anonymous</a:t>
            </a:r>
          </a:p>
          <a:p>
            <a:endParaRPr lang="en-GB" dirty="0"/>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2</a:t>
            </a:fld>
            <a:endParaRPr lang="en-GB"/>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3: WRITE THE BRIEF</a:t>
            </a:r>
            <a:endParaRPr lang="en-GB" dirty="0"/>
          </a:p>
        </p:txBody>
      </p:sp>
      <p:sp>
        <p:nvSpPr>
          <p:cNvPr id="3" name="Content Placeholder 2"/>
          <p:cNvSpPr>
            <a:spLocks noGrp="1"/>
          </p:cNvSpPr>
          <p:nvPr>
            <p:ph idx="1"/>
          </p:nvPr>
        </p:nvSpPr>
        <p:spPr/>
        <p:txBody>
          <a:bodyPr/>
          <a:lstStyle/>
          <a:p>
            <a:r>
              <a:rPr lang="en-GB" dirty="0" smtClean="0"/>
              <a:t>  </a:t>
            </a:r>
            <a:r>
              <a:rPr lang="en-US" dirty="0" smtClean="0"/>
              <a:t>Logical Outline</a:t>
            </a:r>
          </a:p>
          <a:p>
            <a:r>
              <a:rPr lang="en-US" dirty="0" smtClean="0"/>
              <a:t>  Introduction</a:t>
            </a:r>
          </a:p>
          <a:p>
            <a:r>
              <a:rPr lang="en-US" dirty="0" smtClean="0"/>
              <a:t>  Body</a:t>
            </a:r>
          </a:p>
          <a:p>
            <a:r>
              <a:rPr lang="en-US" dirty="0" smtClean="0"/>
              <a:t>  Conclusion</a:t>
            </a:r>
          </a:p>
          <a:p>
            <a:endParaRPr lang="en-GB" dirty="0"/>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20</a:t>
            </a:fld>
            <a:endParaRPr lang="en-GB"/>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4: PREPARE GRAPHICS</a:t>
            </a:r>
            <a:endParaRPr lang="en-GB" dirty="0"/>
          </a:p>
        </p:txBody>
      </p:sp>
      <p:sp>
        <p:nvSpPr>
          <p:cNvPr id="3" name="Content Placeholder 2"/>
          <p:cNvSpPr>
            <a:spLocks noGrp="1"/>
          </p:cNvSpPr>
          <p:nvPr>
            <p:ph idx="1"/>
          </p:nvPr>
        </p:nvSpPr>
        <p:spPr/>
        <p:txBody>
          <a:bodyPr/>
          <a:lstStyle/>
          <a:p>
            <a:r>
              <a:rPr lang="en-GB" dirty="0" smtClean="0"/>
              <a:t> </a:t>
            </a:r>
            <a:r>
              <a:rPr lang="en-US" dirty="0" smtClean="0"/>
              <a:t>Legible</a:t>
            </a:r>
          </a:p>
          <a:p>
            <a:endParaRPr lang="en-US" dirty="0" smtClean="0"/>
          </a:p>
          <a:p>
            <a:r>
              <a:rPr lang="en-US" dirty="0" smtClean="0"/>
              <a:t> Simple</a:t>
            </a:r>
          </a:p>
          <a:p>
            <a:endParaRPr lang="en-US" dirty="0" smtClean="0"/>
          </a:p>
          <a:p>
            <a:r>
              <a:rPr lang="en-US" dirty="0" smtClean="0"/>
              <a:t> Clear</a:t>
            </a:r>
          </a:p>
          <a:p>
            <a:endParaRPr lang="en-GB" dirty="0"/>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21</a:t>
            </a:fld>
            <a:endParaRPr lang="en-GB"/>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a:t>
            </a:r>
            <a:endParaRPr lang="en-GB" dirty="0"/>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22</a:t>
            </a:fld>
            <a:endParaRPr lang="en-GB"/>
          </a:p>
        </p:txBody>
      </p:sp>
      <p:sp>
        <p:nvSpPr>
          <p:cNvPr id="7" name="Rectangle 3"/>
          <p:cNvSpPr txBox="1">
            <a:spLocks noChangeArrowheads="1"/>
          </p:cNvSpPr>
          <p:nvPr/>
        </p:nvSpPr>
        <p:spPr>
          <a:xfrm>
            <a:off x="457200" y="1212304"/>
            <a:ext cx="4978896" cy="4953000"/>
          </a:xfrm>
          <a:prstGeom prst="rect">
            <a:avLst/>
          </a:prstGeom>
        </p:spPr>
        <p:txBody>
          <a:bodyPr vert="horz" lIns="91440" tIns="45720" rIns="91440" bIns="45720" rtlCol="0">
            <a:noAutofit/>
          </a:bodyPr>
          <a:lstStyle/>
          <a:p>
            <a:pPr marL="1588" marR="0" lvl="0" indent="12700" algn="l" defTabSz="914400" rtl="0" eaLnBrk="1" fontAlgn="auto" latinLnBrk="0" hangingPunct="1">
              <a:lnSpc>
                <a:spcPct val="100000"/>
              </a:lnSpc>
              <a:spcBef>
                <a:spcPts val="0"/>
              </a:spcBef>
              <a:spcAft>
                <a:spcPts val="0"/>
              </a:spcAft>
              <a:buClrTx/>
              <a:buSzTx/>
              <a:buFont typeface="Wingdings" pitchFamily="2" charset="2"/>
              <a:buChar char="q"/>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Title</a:t>
            </a:r>
          </a:p>
          <a:p>
            <a:pPr marL="742950" marR="0" lvl="1" indent="-19050" algn="l" defTabSz="914400" rtl="0" eaLnBrk="1" fontAlgn="auto" latinLnBrk="0" hangingPunct="1">
              <a:lnSpc>
                <a:spcPct val="100000"/>
              </a:lnSpc>
              <a:spcBef>
                <a:spcPts val="0"/>
              </a:spcBef>
              <a:spcAft>
                <a:spcPts val="0"/>
              </a:spcAft>
              <a:buClrTx/>
              <a:buSzTx/>
              <a:buFont typeface="Wingdings" pitchFamily="2" charset="2"/>
              <a:buChar char="Ø"/>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Organization</a:t>
            </a:r>
          </a:p>
          <a:p>
            <a:pPr marL="742950" marR="0" lvl="1" indent="-19050" algn="l" defTabSz="914400" rtl="0" eaLnBrk="1" fontAlgn="auto" latinLnBrk="0" hangingPunct="1">
              <a:lnSpc>
                <a:spcPct val="100000"/>
              </a:lnSpc>
              <a:spcBef>
                <a:spcPts val="0"/>
              </a:spcBef>
              <a:spcAft>
                <a:spcPts val="0"/>
              </a:spcAft>
              <a:buClrTx/>
              <a:buSzTx/>
              <a:buFont typeface="Wingdings" pitchFamily="2" charset="2"/>
              <a:buChar char="Ø"/>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Topic</a:t>
            </a:r>
          </a:p>
          <a:p>
            <a:pPr marL="742950" marR="0" lvl="1" indent="-19050" algn="l" defTabSz="914400" rtl="0" eaLnBrk="1" fontAlgn="auto" latinLnBrk="0" hangingPunct="1">
              <a:lnSpc>
                <a:spcPct val="100000"/>
              </a:lnSpc>
              <a:spcBef>
                <a:spcPts val="0"/>
              </a:spcBef>
              <a:spcAft>
                <a:spcPts val="0"/>
              </a:spcAft>
              <a:buClrTx/>
              <a:buSzTx/>
              <a:buFont typeface="Wingdings" pitchFamily="2" charset="2"/>
              <a:buChar char="Ø"/>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Briefer</a:t>
            </a:r>
          </a:p>
          <a:p>
            <a:pPr marL="742950" marR="0" lvl="1" indent="-19050" algn="l" defTabSz="914400" rtl="0" eaLnBrk="1" fontAlgn="auto" latinLnBrk="0" hangingPunct="1">
              <a:lnSpc>
                <a:spcPct val="100000"/>
              </a:lnSpc>
              <a:spcBef>
                <a:spcPts val="0"/>
              </a:spcBef>
              <a:spcAft>
                <a:spcPts val="0"/>
              </a:spcAft>
              <a:buClrTx/>
              <a:buSzTx/>
              <a:buFont typeface="Wingdings" pitchFamily="2" charset="2"/>
              <a:buChar char="Ø"/>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Classification</a:t>
            </a:r>
          </a:p>
          <a:p>
            <a:pPr marL="1588" marR="0" lvl="0" indent="12700" algn="l" defTabSz="914400" rtl="0" eaLnBrk="1" fontAlgn="auto" latinLnBrk="0" hangingPunct="1">
              <a:lnSpc>
                <a:spcPct val="100000"/>
              </a:lnSpc>
              <a:spcBef>
                <a:spcPts val="0"/>
              </a:spcBef>
              <a:spcAft>
                <a:spcPts val="0"/>
              </a:spcAft>
              <a:buClrTx/>
              <a:buSzTx/>
              <a:buFont typeface="Wingdings" pitchFamily="2" charset="2"/>
              <a:buChar char="q"/>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Bullets</a:t>
            </a:r>
          </a:p>
          <a:p>
            <a:pPr marL="742950" marR="0" lvl="1" indent="-19050" algn="l" defTabSz="914400" rtl="0" eaLnBrk="1" fontAlgn="auto" latinLnBrk="0" hangingPunct="1">
              <a:lnSpc>
                <a:spcPct val="100000"/>
              </a:lnSpc>
              <a:spcBef>
                <a:spcPts val="0"/>
              </a:spcBef>
              <a:spcAft>
                <a:spcPts val="0"/>
              </a:spcAft>
              <a:buClrTx/>
              <a:buSzTx/>
              <a:buFont typeface="Wingdings" pitchFamily="2" charset="2"/>
              <a:buChar char="Ø"/>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Simple statements of general information</a:t>
            </a:r>
          </a:p>
          <a:p>
            <a:pPr marL="742950" marR="0" lvl="1" indent="-19050" algn="l" defTabSz="914400" rtl="0" eaLnBrk="1" fontAlgn="auto" latinLnBrk="0" hangingPunct="1">
              <a:lnSpc>
                <a:spcPct val="100000"/>
              </a:lnSpc>
              <a:spcBef>
                <a:spcPts val="0"/>
              </a:spcBef>
              <a:spcAft>
                <a:spcPts val="0"/>
              </a:spcAft>
              <a:buClrTx/>
              <a:buSzTx/>
              <a:buFont typeface="Wingdings" pitchFamily="2" charset="2"/>
              <a:buChar char="Ø"/>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Short phrases</a:t>
            </a:r>
          </a:p>
          <a:p>
            <a:pPr marL="742950" marR="0" lvl="1" indent="-19050" algn="l" defTabSz="914400" rtl="0" eaLnBrk="1" fontAlgn="auto" latinLnBrk="0" hangingPunct="1">
              <a:lnSpc>
                <a:spcPct val="100000"/>
              </a:lnSpc>
              <a:spcBef>
                <a:spcPts val="0"/>
              </a:spcBef>
              <a:spcAft>
                <a:spcPts val="0"/>
              </a:spcAft>
              <a:buClrTx/>
              <a:buSzTx/>
              <a:buFont typeface="Wingdings" pitchFamily="2" charset="2"/>
              <a:buChar char="Ø"/>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Talk more, show less</a:t>
            </a:r>
          </a:p>
          <a:p>
            <a:pPr marL="1588" marR="0" lvl="0" indent="12700" algn="l" defTabSz="914400" rtl="0" eaLnBrk="1" fontAlgn="auto" latinLnBrk="0" hangingPunct="1">
              <a:lnSpc>
                <a:spcPct val="100000"/>
              </a:lnSpc>
              <a:spcBef>
                <a:spcPts val="0"/>
              </a:spcBef>
              <a:spcAft>
                <a:spcPts val="0"/>
              </a:spcAft>
              <a:buClrTx/>
              <a:buSzTx/>
              <a:buFont typeface="Wingdings" pitchFamily="2" charset="2"/>
              <a:buChar char="q"/>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List</a:t>
            </a:r>
          </a:p>
          <a:p>
            <a:pPr marL="742950" marR="0" lvl="1" indent="-19050" algn="l" defTabSz="914400" rtl="0" eaLnBrk="1" fontAlgn="auto" latinLnBrk="0" hangingPunct="1">
              <a:lnSpc>
                <a:spcPct val="100000"/>
              </a:lnSpc>
              <a:spcBef>
                <a:spcPts val="0"/>
              </a:spcBef>
              <a:spcAft>
                <a:spcPts val="0"/>
              </a:spcAft>
              <a:buClrTx/>
              <a:buSzTx/>
              <a:buFont typeface="Wingdings" pitchFamily="2" charset="2"/>
              <a:buChar char="Ø"/>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General information conveyed in a sequence</a:t>
            </a:r>
          </a:p>
          <a:p>
            <a:pPr marL="1588" marR="0" lvl="0" indent="12700" algn="l" defTabSz="914400" rtl="0" eaLnBrk="1" fontAlgn="auto" latinLnBrk="0" hangingPunct="1">
              <a:lnSpc>
                <a:spcPct val="100000"/>
              </a:lnSpc>
              <a:spcBef>
                <a:spcPts val="0"/>
              </a:spcBef>
              <a:spcAft>
                <a:spcPts val="0"/>
              </a:spcAft>
              <a:buClrTx/>
              <a:buSzTx/>
              <a:buFont typeface="Wingdings" pitchFamily="2" charset="2"/>
              <a:buChar char="q"/>
              <a:tabLst/>
              <a:defRPr/>
            </a:pPr>
            <a:endPar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p:txBody>
      </p:sp>
      <p:sp>
        <p:nvSpPr>
          <p:cNvPr id="8" name="Rectangle 4"/>
          <p:cNvSpPr txBox="1">
            <a:spLocks noChangeArrowheads="1"/>
          </p:cNvSpPr>
          <p:nvPr/>
        </p:nvSpPr>
        <p:spPr>
          <a:xfrm>
            <a:off x="5292080" y="1484784"/>
            <a:ext cx="3779912" cy="4752528"/>
          </a:xfrm>
          <a:prstGeom prst="rect">
            <a:avLst/>
          </a:prstGeom>
          <a:solidFill>
            <a:schemeClr val="bg1"/>
          </a:solidFill>
          <a:ln>
            <a:solidFill>
              <a:schemeClr val="tx1"/>
            </a:solidFill>
          </a:ln>
        </p:spPr>
        <p:txBody>
          <a:bodyPr/>
          <a:lstStyle/>
          <a:p>
            <a:pPr marL="457200" indent="-457200">
              <a:lnSpc>
                <a:spcPct val="90000"/>
              </a:lnSpc>
              <a:spcBef>
                <a:spcPct val="20000"/>
              </a:spcBef>
              <a:defRPr/>
            </a:pPr>
            <a:endParaRPr lang="en-US" sz="2400" kern="0" dirty="0">
              <a:latin typeface="Times New Roman" pitchFamily="18" charset="0"/>
              <a:ea typeface="+mn-ea"/>
              <a:cs typeface="Times New Roman" pitchFamily="18" charset="0"/>
            </a:endParaRPr>
          </a:p>
          <a:p>
            <a:pPr marL="457200" indent="-457200">
              <a:lnSpc>
                <a:spcPct val="90000"/>
              </a:lnSpc>
              <a:spcBef>
                <a:spcPct val="20000"/>
              </a:spcBef>
              <a:defRPr/>
            </a:pPr>
            <a:endParaRPr lang="en-US" sz="2400" kern="0" dirty="0">
              <a:latin typeface="Times New Roman" pitchFamily="18" charset="0"/>
              <a:ea typeface="+mn-ea"/>
              <a:cs typeface="Times New Roman" pitchFamily="18" charset="0"/>
            </a:endParaRPr>
          </a:p>
          <a:p>
            <a:pPr marL="457200" indent="-457200">
              <a:lnSpc>
                <a:spcPct val="90000"/>
              </a:lnSpc>
              <a:spcBef>
                <a:spcPct val="20000"/>
              </a:spcBef>
              <a:defRPr/>
            </a:pPr>
            <a:r>
              <a:rPr lang="en-US" sz="2400" u="sng" kern="0" dirty="0">
                <a:latin typeface="Times New Roman" pitchFamily="18" charset="0"/>
                <a:ea typeface="+mn-ea"/>
                <a:cs typeface="Times New Roman" pitchFamily="18" charset="0"/>
              </a:rPr>
              <a:t>Briefing Techniques</a:t>
            </a:r>
          </a:p>
          <a:p>
            <a:pPr marL="457200" indent="-457200" algn="r">
              <a:lnSpc>
                <a:spcPct val="90000"/>
              </a:lnSpc>
              <a:spcBef>
                <a:spcPct val="20000"/>
              </a:spcBef>
              <a:defRPr/>
            </a:pPr>
            <a:r>
              <a:rPr lang="en-US" sz="2400" kern="0" dirty="0">
                <a:latin typeface="Times New Roman" pitchFamily="18" charset="0"/>
                <a:ea typeface="+mn-ea"/>
                <a:cs typeface="Times New Roman" pitchFamily="18" charset="0"/>
              </a:rPr>
              <a:t>Major Pain</a:t>
            </a:r>
          </a:p>
          <a:p>
            <a:pPr marL="457200" indent="-457200" algn="r">
              <a:lnSpc>
                <a:spcPct val="90000"/>
              </a:lnSpc>
              <a:spcBef>
                <a:spcPct val="20000"/>
              </a:spcBef>
              <a:defRPr/>
            </a:pPr>
            <a:endParaRPr lang="en-US" sz="2400" kern="0" dirty="0">
              <a:latin typeface="Times New Roman" pitchFamily="18" charset="0"/>
              <a:ea typeface="+mn-ea"/>
              <a:cs typeface="Times New Roman" pitchFamily="18" charset="0"/>
            </a:endParaRPr>
          </a:p>
          <a:p>
            <a:pPr marL="457200" indent="-457200" algn="r">
              <a:lnSpc>
                <a:spcPct val="90000"/>
              </a:lnSpc>
              <a:spcBef>
                <a:spcPct val="20000"/>
              </a:spcBef>
              <a:defRPr/>
            </a:pPr>
            <a:endParaRPr lang="en-US" sz="2400" kern="0" dirty="0">
              <a:latin typeface="Times New Roman" pitchFamily="18" charset="0"/>
              <a:ea typeface="+mn-ea"/>
              <a:cs typeface="Times New Roman" pitchFamily="18" charset="0"/>
            </a:endParaRPr>
          </a:p>
          <a:p>
            <a:pPr marL="457200" indent="-457200" algn="r">
              <a:lnSpc>
                <a:spcPct val="90000"/>
              </a:lnSpc>
              <a:spcBef>
                <a:spcPct val="20000"/>
              </a:spcBef>
              <a:defRPr/>
            </a:pPr>
            <a:endParaRPr lang="en-US" sz="2400" kern="0" dirty="0">
              <a:latin typeface="Times New Roman" pitchFamily="18" charset="0"/>
              <a:ea typeface="+mn-ea"/>
              <a:cs typeface="Times New Roman" pitchFamily="18" charset="0"/>
            </a:endParaRPr>
          </a:p>
          <a:p>
            <a:pPr marL="457200" indent="-457200" algn="ctr">
              <a:lnSpc>
                <a:spcPct val="90000"/>
              </a:lnSpc>
              <a:spcBef>
                <a:spcPct val="20000"/>
              </a:spcBef>
              <a:defRPr/>
            </a:pPr>
            <a:r>
              <a:rPr lang="en-US" sz="1600" kern="0" dirty="0">
                <a:latin typeface="Times New Roman" pitchFamily="18" charset="0"/>
                <a:ea typeface="+mn-ea"/>
                <a:cs typeface="Times New Roman" pitchFamily="18" charset="0"/>
              </a:rPr>
              <a:t>Overall Classification:</a:t>
            </a:r>
          </a:p>
          <a:p>
            <a:pPr marL="457200" indent="-457200" algn="ctr">
              <a:lnSpc>
                <a:spcPct val="90000"/>
              </a:lnSpc>
              <a:spcBef>
                <a:spcPct val="20000"/>
              </a:spcBef>
              <a:defRPr/>
            </a:pPr>
            <a:r>
              <a:rPr lang="en-US" sz="1600" kern="0" dirty="0">
                <a:solidFill>
                  <a:srgbClr val="33CC33"/>
                </a:solidFill>
                <a:latin typeface="Times New Roman" pitchFamily="18" charset="0"/>
                <a:ea typeface="+mn-ea"/>
                <a:cs typeface="Times New Roman" pitchFamily="18" charset="0"/>
              </a:rPr>
              <a:t>Unclassified</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a:t>
            </a:r>
            <a:endParaRPr lang="en-GB" dirty="0"/>
          </a:p>
        </p:txBody>
      </p:sp>
      <p:sp>
        <p:nvSpPr>
          <p:cNvPr id="3" name="Content Placeholder 2"/>
          <p:cNvSpPr>
            <a:spLocks noGrp="1"/>
          </p:cNvSpPr>
          <p:nvPr>
            <p:ph idx="1"/>
          </p:nvPr>
        </p:nvSpPr>
        <p:spPr/>
        <p:txBody>
          <a:bodyPr/>
          <a:lstStyle/>
          <a:p>
            <a:r>
              <a:rPr lang="en-GB" dirty="0" smtClean="0"/>
              <a:t>  </a:t>
            </a:r>
            <a:r>
              <a:rPr lang="en-US" sz="2800" dirty="0" smtClean="0"/>
              <a:t>Colors</a:t>
            </a:r>
          </a:p>
          <a:p>
            <a:pPr lvl="1"/>
            <a:r>
              <a:rPr lang="en-US" dirty="0" smtClean="0"/>
              <a:t>                             or                    </a:t>
            </a:r>
          </a:p>
          <a:p>
            <a:pPr lvl="1"/>
            <a:r>
              <a:rPr lang="en-US" dirty="0" smtClean="0"/>
              <a:t>Contrast is key, group or differentiate</a:t>
            </a:r>
          </a:p>
          <a:p>
            <a:pPr lvl="1"/>
            <a:r>
              <a:rPr lang="en-US" dirty="0" smtClean="0">
                <a:solidFill>
                  <a:srgbClr val="FF0000"/>
                </a:solidFill>
              </a:rPr>
              <a:t>Bright</a:t>
            </a:r>
            <a:r>
              <a:rPr lang="en-US" dirty="0" smtClean="0"/>
              <a:t> versus </a:t>
            </a:r>
            <a:r>
              <a:rPr lang="en-US" dirty="0" smtClean="0">
                <a:solidFill>
                  <a:schemeClr val="bg1">
                    <a:lumMod val="75000"/>
                  </a:schemeClr>
                </a:solidFill>
              </a:rPr>
              <a:t>Dull</a:t>
            </a:r>
          </a:p>
          <a:p>
            <a:r>
              <a:rPr lang="en-US" sz="2800" dirty="0" smtClean="0"/>
              <a:t> Fonts: Style and Size</a:t>
            </a:r>
          </a:p>
          <a:p>
            <a:pPr lvl="1"/>
            <a:r>
              <a:rPr lang="en-US" u="sng" dirty="0" smtClean="0"/>
              <a:t>Underline</a:t>
            </a:r>
            <a:r>
              <a:rPr lang="en-US" dirty="0" smtClean="0"/>
              <a:t> or </a:t>
            </a:r>
            <a:r>
              <a:rPr lang="en-US" i="1" dirty="0" smtClean="0"/>
              <a:t>italics</a:t>
            </a:r>
          </a:p>
          <a:p>
            <a:r>
              <a:rPr lang="en-US" sz="2800" dirty="0" smtClean="0"/>
              <a:t> Bullets vs. complete sentences</a:t>
            </a:r>
          </a:p>
          <a:p>
            <a:r>
              <a:rPr lang="en-US" sz="2800" dirty="0" smtClean="0"/>
              <a:t> Write for the eye</a:t>
            </a:r>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23</a:t>
            </a:fld>
            <a:endParaRPr lang="en-GB"/>
          </a:p>
        </p:txBody>
      </p:sp>
      <p:sp>
        <p:nvSpPr>
          <p:cNvPr id="7" name="Rectangle 4"/>
          <p:cNvSpPr>
            <a:spLocks noChangeArrowheads="1"/>
          </p:cNvSpPr>
          <p:nvPr/>
        </p:nvSpPr>
        <p:spPr bwMode="auto">
          <a:xfrm>
            <a:off x="4495800" y="2286000"/>
            <a:ext cx="2209800" cy="381000"/>
          </a:xfrm>
          <a:prstGeom prst="rect">
            <a:avLst/>
          </a:prstGeom>
          <a:solidFill>
            <a:schemeClr val="bg1"/>
          </a:solidFill>
          <a:ln w="9525">
            <a:solidFill>
              <a:schemeClr val="tx1"/>
            </a:solidFill>
            <a:miter lim="800000"/>
            <a:headEnd/>
            <a:tailEnd/>
          </a:ln>
        </p:spPr>
        <p:txBody>
          <a:bodyPr wrap="none" anchor="ctr"/>
          <a:lstStyle/>
          <a:p>
            <a:pPr algn="ctr"/>
            <a:r>
              <a:rPr lang="en-US" sz="2800" dirty="0">
                <a:latin typeface="+mn-lt"/>
                <a:cs typeface="Tahoma" pitchFamily="34" charset="0"/>
              </a:rPr>
              <a:t>Dark on light</a:t>
            </a:r>
          </a:p>
        </p:txBody>
      </p:sp>
      <p:sp>
        <p:nvSpPr>
          <p:cNvPr id="8" name="Rectangle 4"/>
          <p:cNvSpPr>
            <a:spLocks noChangeArrowheads="1"/>
          </p:cNvSpPr>
          <p:nvPr/>
        </p:nvSpPr>
        <p:spPr bwMode="auto">
          <a:xfrm>
            <a:off x="1600200" y="2209800"/>
            <a:ext cx="2286000" cy="457200"/>
          </a:xfrm>
          <a:prstGeom prst="rect">
            <a:avLst/>
          </a:prstGeom>
          <a:solidFill>
            <a:srgbClr val="008000"/>
          </a:solidFill>
          <a:ln w="9525">
            <a:solidFill>
              <a:schemeClr val="tx1"/>
            </a:solidFill>
            <a:miter lim="800000"/>
            <a:headEnd/>
            <a:tailEnd/>
          </a:ln>
        </p:spPr>
        <p:txBody>
          <a:bodyPr wrap="none" anchor="ctr"/>
          <a:lstStyle/>
          <a:p>
            <a:pPr algn="ctr"/>
            <a:r>
              <a:rPr lang="en-US" sz="2800" dirty="0" smtClean="0">
                <a:solidFill>
                  <a:srgbClr val="FFFF00"/>
                </a:solidFill>
                <a:latin typeface="+mn-lt"/>
              </a:rPr>
              <a:t>Light on dark</a:t>
            </a:r>
            <a:endParaRPr lang="en-US" sz="2800" dirty="0">
              <a:solidFill>
                <a:srgbClr val="FFFF00"/>
              </a:solidFill>
              <a:latin typeface="+mn-lt"/>
              <a:cs typeface="Tahoma"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 ERRORS</a:t>
            </a:r>
            <a:endParaRPr lang="en-GB" dirty="0"/>
          </a:p>
        </p:txBody>
      </p:sp>
      <p:sp>
        <p:nvSpPr>
          <p:cNvPr id="3" name="Content Placeholder 2"/>
          <p:cNvSpPr>
            <a:spLocks noGrp="1"/>
          </p:cNvSpPr>
          <p:nvPr>
            <p:ph idx="1"/>
          </p:nvPr>
        </p:nvSpPr>
        <p:spPr/>
        <p:txBody>
          <a:bodyPr/>
          <a:lstStyle/>
          <a:p>
            <a:endParaRPr lang="en-GB"/>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24</a:t>
            </a:fld>
            <a:endParaRPr lang="en-GB"/>
          </a:p>
        </p:txBody>
      </p:sp>
      <p:pic>
        <p:nvPicPr>
          <p:cNvPr id="7" name="Picture 5" descr="revised-eastern-europe-map"/>
          <p:cNvPicPr>
            <a:picLocks noChangeAspect="1" noChangeArrowheads="1"/>
          </p:cNvPicPr>
          <p:nvPr/>
        </p:nvPicPr>
        <p:blipFill>
          <a:blip r:embed="rId2" cstate="screen">
            <a:lum bright="-18000" contrast="-8000"/>
          </a:blip>
          <a:srcRect/>
          <a:stretch>
            <a:fillRect/>
          </a:stretch>
        </p:blipFill>
        <p:spPr bwMode="auto">
          <a:xfrm>
            <a:off x="3733800" y="2514600"/>
            <a:ext cx="2755900" cy="2901950"/>
          </a:xfrm>
          <a:prstGeom prst="rect">
            <a:avLst/>
          </a:prstGeom>
          <a:noFill/>
          <a:ln w="9525">
            <a:noFill/>
            <a:miter lim="800000"/>
            <a:headEnd/>
            <a:tailEnd/>
          </a:ln>
        </p:spPr>
      </p:pic>
      <p:sp>
        <p:nvSpPr>
          <p:cNvPr id="8" name="Rectangle 3"/>
          <p:cNvSpPr txBox="1">
            <a:spLocks noChangeArrowheads="1"/>
          </p:cNvSpPr>
          <p:nvPr/>
        </p:nvSpPr>
        <p:spPr>
          <a:xfrm>
            <a:off x="457200" y="1600200"/>
            <a:ext cx="8229600" cy="4525963"/>
          </a:xfrm>
          <a:prstGeom prst="rect">
            <a:avLst/>
          </a:prstGeom>
        </p:spPr>
        <p:txBody>
          <a:bodyPr vert="horz" lIns="91440" tIns="45720" rIns="91440" bIns="45720" rtlCol="0">
            <a:normAutofit/>
          </a:bodyPr>
          <a:lstStyle/>
          <a:p>
            <a:pPr marL="1588" marR="0" lvl="0" indent="12700" algn="l" defTabSz="914400" rtl="0" eaLnBrk="1" fontAlgn="auto" latinLnBrk="0" hangingPunct="1">
              <a:lnSpc>
                <a:spcPct val="90000"/>
              </a:lnSpc>
              <a:spcBef>
                <a:spcPct val="20000"/>
              </a:spcBef>
              <a:spcAft>
                <a:spcPts val="0"/>
              </a:spcAft>
              <a:buClrTx/>
              <a:buSzTx/>
              <a:buFont typeface="Wingdings" pitchFamily="2" charset="2"/>
              <a:buChar char="q"/>
              <a:tabLst/>
              <a:defRPr/>
            </a:pPr>
            <a:r>
              <a:rPr kumimoji="0" lang="en-US" sz="2400" b="0"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Misspelllings</a:t>
            </a: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cAsE</a:t>
            </a: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Alignment	</a:t>
            </a:r>
          </a:p>
          <a:p>
            <a:pPr marL="1588" marR="0" lvl="0" indent="12700" algn="l" defTabSz="914400" rtl="0" eaLnBrk="1" fontAlgn="auto" latinLnBrk="0" hangingPunct="1">
              <a:lnSpc>
                <a:spcPct val="90000"/>
              </a:lnSpc>
              <a:spcBef>
                <a:spcPct val="20000"/>
              </a:spcBef>
              <a:spcAft>
                <a:spcPts val="0"/>
              </a:spcAft>
              <a:buClrTx/>
              <a:buSzTx/>
              <a:buFont typeface="Wingdings" pitchFamily="2" charset="2"/>
              <a:buChar char="q"/>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Irrelevant</a:t>
            </a:r>
          </a:p>
          <a:p>
            <a:pPr marL="1588" marR="0" lvl="0" indent="12700" algn="l" defTabSz="914400" rtl="0" eaLnBrk="1" fontAlgn="auto" latinLnBrk="0" hangingPunct="1">
              <a:lnSpc>
                <a:spcPct val="90000"/>
              </a:lnSpc>
              <a:spcBef>
                <a:spcPct val="20000"/>
              </a:spcBef>
              <a:spcAft>
                <a:spcPts val="0"/>
              </a:spcAft>
              <a:buClrTx/>
              <a:buSzTx/>
              <a:buFont typeface="Wingdings" pitchFamily="2" charset="2"/>
              <a:buChar char="q"/>
              <a:tabLst/>
              <a:defRPr/>
            </a:pPr>
            <a:r>
              <a:rPr kumimoji="0" lang="en-US" sz="18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Visibility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too small</a:t>
            </a:r>
          </a:p>
          <a:p>
            <a:pPr marL="1588" marR="0" lvl="0" indent="12700" algn="l" defTabSz="914400" rtl="0" eaLnBrk="1" fontAlgn="auto" latinLnBrk="0" hangingPunct="1">
              <a:lnSpc>
                <a:spcPct val="90000"/>
              </a:lnSpc>
              <a:spcBef>
                <a:spcPct val="20000"/>
              </a:spcBef>
              <a:spcAft>
                <a:spcPts val="0"/>
              </a:spcAft>
              <a:buClrTx/>
              <a:buSzTx/>
              <a:buFont typeface="Wingdings" pitchFamily="2" charset="2"/>
              <a:buChar char="q"/>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Text that overlays graphics or pictures</a:t>
            </a:r>
          </a:p>
          <a:p>
            <a:pPr marL="1588" marR="0" lvl="0" indent="12700" algn="l" defTabSz="914400" rtl="0" eaLnBrk="1" fontAlgn="auto" latinLnBrk="0" hangingPunct="1">
              <a:lnSpc>
                <a:spcPct val="90000"/>
              </a:lnSpc>
              <a:spcBef>
                <a:spcPct val="20000"/>
              </a:spcBef>
              <a:spcAft>
                <a:spcPts val="0"/>
              </a:spcAft>
              <a:buClrTx/>
              <a:buSzTx/>
              <a:buFont typeface="Wingdings" pitchFamily="2" charset="2"/>
              <a:buChar char="q"/>
              <a:tabLst/>
              <a:defRPr/>
            </a:pPr>
            <a:r>
              <a:rPr kumimoji="0" lang="en-US" sz="2400" b="0" i="0" u="none" strike="noStrike" kern="1200" cap="none" spc="0" normalizeH="0" baseline="0" noProof="0" dirty="0" smtClean="0">
                <a:ln>
                  <a:noFill/>
                </a:ln>
                <a:solidFill>
                  <a:schemeClr val="tx1"/>
                </a:solidFill>
                <a:effectLst/>
                <a:uLnTx/>
                <a:uFillTx/>
                <a:latin typeface="Berlin Sans FB Demi" pitchFamily="34" charset="0"/>
                <a:ea typeface="+mn-ea"/>
                <a:cs typeface="Times New Roman" pitchFamily="18" charset="0"/>
              </a:rPr>
              <a:t>Mixed</a:t>
            </a: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smtClean="0">
                <a:ln>
                  <a:noFill/>
                </a:ln>
                <a:solidFill>
                  <a:schemeClr val="tx1"/>
                </a:solidFill>
                <a:effectLst/>
                <a:uLnTx/>
                <a:uFillTx/>
                <a:latin typeface="Agency FB" pitchFamily="34" charset="0"/>
                <a:ea typeface="+mn-ea"/>
                <a:cs typeface="Tahoma" pitchFamily="34" charset="0"/>
              </a:rPr>
              <a:t>Fonts</a:t>
            </a:r>
          </a:p>
          <a:p>
            <a:pPr marL="1588" marR="0" lvl="0" indent="12700" algn="l" defTabSz="914400" rtl="0" eaLnBrk="1" fontAlgn="auto" latinLnBrk="0" hangingPunct="1">
              <a:lnSpc>
                <a:spcPct val="90000"/>
              </a:lnSpc>
              <a:spcBef>
                <a:spcPct val="20000"/>
              </a:spcBef>
              <a:spcAft>
                <a:spcPts val="0"/>
              </a:spcAft>
              <a:buClrTx/>
              <a:buSzTx/>
              <a:buFont typeface="Wingdings" pitchFamily="2" charset="2"/>
              <a:buChar char="q"/>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Clutter: An example of clutter would be this paragraph here.  Having too much information on your slides will take away from your brief.  If you are going to put everything you say on the slide, what is the point in briefing it?  Just print the presentation out, hand it to your audience and have them read it.  You will build no credibility this way.</a:t>
            </a:r>
          </a:p>
          <a:p>
            <a:pPr marL="1588" marR="0" lvl="0" indent="12700" algn="l" defTabSz="914400" rtl="0" eaLnBrk="1" fontAlgn="auto" latinLnBrk="0" hangingPunct="1">
              <a:lnSpc>
                <a:spcPct val="90000"/>
              </a:lnSpc>
              <a:spcBef>
                <a:spcPct val="20000"/>
              </a:spcBef>
              <a:spcAft>
                <a:spcPts val="0"/>
              </a:spcAft>
              <a:buClrTx/>
              <a:buSzTx/>
              <a:buFont typeface="Wingdings" pitchFamily="2" charset="2"/>
              <a:buChar char="q"/>
              <a:tabLst/>
              <a:defRPr/>
            </a:pPr>
            <a:endParaRPr kumimoji="0" lang="en-US" sz="2400" b="0" i="0" u="none" strike="noStrike" kern="1200" cap="none" spc="0" normalizeH="0" baseline="0" noProof="0" dirty="0" smtClean="0">
              <a:ln>
                <a:noFill/>
              </a:ln>
              <a:solidFill>
                <a:schemeClr val="tx1"/>
              </a:solidFill>
              <a:effectLst/>
              <a:uLnTx/>
              <a:uFillTx/>
              <a:latin typeface="Agency FB" pitchFamily="34" charset="0"/>
              <a:ea typeface="+mn-ea"/>
              <a:cs typeface="Tahoma" pitchFamily="34" charset="0"/>
            </a:endParaRPr>
          </a:p>
        </p:txBody>
      </p:sp>
      <p:sp>
        <p:nvSpPr>
          <p:cNvPr id="9" name="Text Box 6"/>
          <p:cNvSpPr txBox="1">
            <a:spLocks noChangeArrowheads="1"/>
          </p:cNvSpPr>
          <p:nvPr/>
        </p:nvSpPr>
        <p:spPr bwMode="auto">
          <a:xfrm rot="1607100">
            <a:off x="6915150" y="2851150"/>
            <a:ext cx="1293813" cy="460375"/>
          </a:xfrm>
          <a:prstGeom prst="rect">
            <a:avLst/>
          </a:prstGeom>
          <a:noFill/>
          <a:ln w="9525">
            <a:noFill/>
            <a:miter lim="800000"/>
            <a:headEnd/>
            <a:tailEnd/>
          </a:ln>
        </p:spPr>
        <p:txBody>
          <a:bodyPr wrap="none">
            <a:spAutoFit/>
          </a:bodyPr>
          <a:lstStyle/>
          <a:p>
            <a:r>
              <a:rPr lang="en-US" sz="2400">
                <a:latin typeface="Tahoma" pitchFamily="34" charset="0"/>
                <a:cs typeface="Tahoma" pitchFamily="34" charset="0"/>
              </a:rPr>
              <a:t>Crooked</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APPEARANCE</a:t>
            </a:r>
            <a:endParaRPr lang="en-GB" dirty="0"/>
          </a:p>
        </p:txBody>
      </p:sp>
      <p:sp>
        <p:nvSpPr>
          <p:cNvPr id="3" name="Content Placeholder 2"/>
          <p:cNvSpPr>
            <a:spLocks noGrp="1"/>
          </p:cNvSpPr>
          <p:nvPr>
            <p:ph idx="1"/>
          </p:nvPr>
        </p:nvSpPr>
        <p:spPr/>
        <p:txBody>
          <a:bodyPr/>
          <a:lstStyle/>
          <a:p>
            <a:pPr algn="just">
              <a:defRPr/>
            </a:pPr>
            <a:r>
              <a:rPr lang="en-GB" dirty="0" smtClean="0"/>
              <a:t>  </a:t>
            </a:r>
            <a:r>
              <a:rPr lang="en-US" dirty="0" smtClean="0"/>
              <a:t>A busy background will distract attention from your message</a:t>
            </a:r>
          </a:p>
          <a:p>
            <a:pPr algn="just">
              <a:defRPr/>
            </a:pPr>
            <a:r>
              <a:rPr lang="en-US" dirty="0" smtClean="0"/>
              <a:t>  Keep the background simple with pictures that add to what you are saying</a:t>
            </a:r>
          </a:p>
          <a:p>
            <a:pPr algn="just">
              <a:defRPr/>
            </a:pPr>
            <a:r>
              <a:rPr lang="en-US" dirty="0" smtClean="0"/>
              <a:t>  You do not want people to leave the briefing remembering ONLY your funny clip-art</a:t>
            </a:r>
          </a:p>
          <a:p>
            <a:endParaRPr lang="en-GB" dirty="0"/>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25</a:t>
            </a:fld>
            <a:endParaRPr lang="en-GB"/>
          </a:p>
        </p:txBody>
      </p:sp>
      <p:pic>
        <p:nvPicPr>
          <p:cNvPr id="7" name="Picture 5" descr="MMj03034850000[1]"/>
          <p:cNvPicPr>
            <a:picLocks noChangeAspect="1" noChangeArrowheads="1" noCrop="1"/>
          </p:cNvPicPr>
          <p:nvPr/>
        </p:nvPicPr>
        <p:blipFill>
          <a:blip r:embed="rId2" cstate="screen"/>
          <a:srcRect/>
          <a:stretch>
            <a:fillRect/>
          </a:stretch>
        </p:blipFill>
        <p:spPr bwMode="auto">
          <a:xfrm>
            <a:off x="2895600" y="4581128"/>
            <a:ext cx="3462338" cy="21828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VISUAL  AIDS</a:t>
            </a:r>
            <a:endParaRPr lang="en-GB" dirty="0"/>
          </a:p>
        </p:txBody>
      </p:sp>
      <p:sp>
        <p:nvSpPr>
          <p:cNvPr id="3" name="Content Placeholder 2"/>
          <p:cNvSpPr>
            <a:spLocks noGrp="1"/>
          </p:cNvSpPr>
          <p:nvPr>
            <p:ph idx="1"/>
          </p:nvPr>
        </p:nvSpPr>
        <p:spPr/>
        <p:txBody>
          <a:bodyPr/>
          <a:lstStyle/>
          <a:p>
            <a:r>
              <a:rPr lang="en-GB" dirty="0" smtClean="0"/>
              <a:t>  </a:t>
            </a:r>
            <a:r>
              <a:rPr lang="en-US" dirty="0" smtClean="0"/>
              <a:t>Maps and charts</a:t>
            </a:r>
          </a:p>
          <a:p>
            <a:r>
              <a:rPr lang="en-US" dirty="0" smtClean="0"/>
              <a:t>  Models and diagrams</a:t>
            </a:r>
          </a:p>
          <a:p>
            <a:r>
              <a:rPr lang="en-US" dirty="0" smtClean="0"/>
              <a:t>  Imagery and photos</a:t>
            </a:r>
          </a:p>
          <a:p>
            <a:r>
              <a:rPr lang="en-US" dirty="0" smtClean="0"/>
              <a:t>  Videos and films</a:t>
            </a:r>
          </a:p>
          <a:p>
            <a:r>
              <a:rPr lang="en-US" dirty="0" smtClean="0"/>
              <a:t>  Slides</a:t>
            </a:r>
          </a:p>
          <a:p>
            <a:r>
              <a:rPr lang="en-US" dirty="0" smtClean="0"/>
              <a:t>  Others…?</a:t>
            </a:r>
          </a:p>
          <a:p>
            <a:endParaRPr lang="en-GB" dirty="0"/>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26</a:t>
            </a:fld>
            <a:endParaRPr lang="en-GB"/>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MAPS</a:t>
            </a:r>
            <a:endParaRPr lang="en-GB" dirty="0"/>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27</a:t>
            </a:fld>
            <a:endParaRPr lang="en-GB"/>
          </a:p>
        </p:txBody>
      </p:sp>
      <p:sp>
        <p:nvSpPr>
          <p:cNvPr id="7" name="Rectangle 3"/>
          <p:cNvSpPr txBox="1">
            <a:spLocks noChangeArrowheads="1"/>
          </p:cNvSpPr>
          <p:nvPr/>
        </p:nvSpPr>
        <p:spPr>
          <a:xfrm>
            <a:off x="457200" y="1600200"/>
            <a:ext cx="4834880" cy="4525963"/>
          </a:xfrm>
          <a:prstGeom prst="rect">
            <a:avLst/>
          </a:prstGeom>
        </p:spPr>
        <p:txBody>
          <a:bodyPr vert="horz" lIns="91440" tIns="45720" rIns="91440" bIns="45720" rtlCol="0">
            <a:normAutofit/>
          </a:bodyPr>
          <a:lstStyle/>
          <a:p>
            <a:pPr marL="1588" marR="0" lvl="0" indent="12700" algn="just" defTabSz="914400" rtl="0" eaLnBrk="1" fontAlgn="auto" latinLnBrk="0" hangingPunct="1">
              <a:lnSpc>
                <a:spcPct val="100000"/>
              </a:lnSpc>
              <a:spcBef>
                <a:spcPct val="20000"/>
              </a:spcBef>
              <a:spcAft>
                <a:spcPts val="0"/>
              </a:spcAft>
              <a:buClrTx/>
              <a:buSzTx/>
              <a:buFont typeface="Wingdings" pitchFamily="2" charset="2"/>
              <a:buChar char="q"/>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Identify relevance</a:t>
            </a:r>
          </a:p>
          <a:p>
            <a:pPr marL="742950" marR="0" lvl="1" indent="-19050" algn="just"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Provide context for map</a:t>
            </a:r>
          </a:p>
          <a:p>
            <a:pPr marL="1588" marR="0" lvl="0" indent="12700" algn="just" defTabSz="914400" rtl="0" eaLnBrk="1" fontAlgn="auto" latinLnBrk="0" hangingPunct="1">
              <a:lnSpc>
                <a:spcPct val="100000"/>
              </a:lnSpc>
              <a:spcBef>
                <a:spcPct val="20000"/>
              </a:spcBef>
              <a:spcAft>
                <a:spcPts val="0"/>
              </a:spcAft>
              <a:buClrTx/>
              <a:buSzTx/>
              <a:buFont typeface="Wingdings" pitchFamily="2" charset="2"/>
              <a:buChar char="q"/>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Highlight key point</a:t>
            </a:r>
          </a:p>
          <a:p>
            <a:pPr marL="1588" marR="0" lvl="0" indent="12700" algn="just" defTabSz="914400" rtl="0" eaLnBrk="1" fontAlgn="auto" latinLnBrk="0" hangingPunct="1">
              <a:lnSpc>
                <a:spcPct val="100000"/>
              </a:lnSpc>
              <a:spcBef>
                <a:spcPct val="20000"/>
              </a:spcBef>
              <a:spcAft>
                <a:spcPts val="0"/>
              </a:spcAft>
              <a:buClrTx/>
              <a:buSzTx/>
              <a:buFont typeface="Wingdings" pitchFamily="2" charset="2"/>
              <a:buChar char="q"/>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Choose scale carefully</a:t>
            </a:r>
          </a:p>
          <a:p>
            <a:pPr marL="742950" marR="0" lvl="1" indent="-19050" algn="just"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Mission v. degree of detail</a:t>
            </a:r>
          </a:p>
        </p:txBody>
      </p:sp>
      <p:pic>
        <p:nvPicPr>
          <p:cNvPr id="8" name="Picture 4" descr="_44928428_cam_nig_bakassi03_226map"/>
          <p:cNvPicPr>
            <a:picLocks noChangeAspect="1" noChangeArrowheads="1"/>
          </p:cNvPicPr>
          <p:nvPr/>
        </p:nvPicPr>
        <p:blipFill>
          <a:blip r:embed="rId2" cstate="screen"/>
          <a:srcRect/>
          <a:stretch>
            <a:fillRect/>
          </a:stretch>
        </p:blipFill>
        <p:spPr bwMode="auto">
          <a:xfrm>
            <a:off x="5436096" y="1269874"/>
            <a:ext cx="3621422" cy="49674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Models and Diagrams</a:t>
            </a:r>
            <a:endParaRPr lang="en-GB" dirty="0"/>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28</a:t>
            </a:fld>
            <a:endParaRPr lang="en-GB"/>
          </a:p>
        </p:txBody>
      </p:sp>
      <p:sp>
        <p:nvSpPr>
          <p:cNvPr id="7" name="Rectangle 3"/>
          <p:cNvSpPr txBox="1">
            <a:spLocks noChangeArrowheads="1"/>
          </p:cNvSpPr>
          <p:nvPr/>
        </p:nvSpPr>
        <p:spPr>
          <a:xfrm>
            <a:off x="457200" y="1600200"/>
            <a:ext cx="8229600" cy="4525963"/>
          </a:xfrm>
          <a:prstGeom prst="rect">
            <a:avLst/>
          </a:prstGeom>
        </p:spPr>
        <p:txBody>
          <a:bodyPr vert="horz" lIns="91440" tIns="45720" rIns="91440" bIns="45720" rtlCol="0">
            <a:noAutofit/>
          </a:bodyPr>
          <a:lstStyle/>
          <a:p>
            <a:pPr marL="1588" marR="0" lvl="0" indent="12700" algn="l" defTabSz="914400" rtl="0" eaLnBrk="1" fontAlgn="auto" latinLnBrk="0" hangingPunct="1">
              <a:lnSpc>
                <a:spcPct val="100000"/>
              </a:lnSpc>
              <a:spcBef>
                <a:spcPct val="20000"/>
              </a:spcBef>
              <a:spcAft>
                <a:spcPts val="0"/>
              </a:spcAft>
              <a:buClrTx/>
              <a:buSzTx/>
              <a:buFont typeface="Wingdings" pitchFamily="2" charset="2"/>
              <a:buChar char="q"/>
              <a:tabLst/>
              <a:defRPr/>
            </a:pPr>
            <a:r>
              <a:rPr kumimoji="0" lang="en-US" sz="28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Illustrate complex ideas in simple terms</a:t>
            </a:r>
          </a:p>
          <a:p>
            <a:pPr marL="1588" marR="0" lvl="0" indent="12700" algn="l" defTabSz="914400" rtl="0" eaLnBrk="1" fontAlgn="auto" latinLnBrk="0" hangingPunct="1">
              <a:lnSpc>
                <a:spcPct val="100000"/>
              </a:lnSpc>
              <a:spcBef>
                <a:spcPct val="20000"/>
              </a:spcBef>
              <a:spcAft>
                <a:spcPts val="0"/>
              </a:spcAft>
              <a:buClrTx/>
              <a:buSzTx/>
              <a:buFont typeface="Wingdings" pitchFamily="2" charset="2"/>
              <a:buChar char="q"/>
              <a:tabLst/>
              <a:defRPr/>
            </a:pPr>
            <a:r>
              <a:rPr kumimoji="0" lang="en-US" sz="28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Breakdown of:</a:t>
            </a:r>
          </a:p>
          <a:p>
            <a:pPr marL="742950" marR="0" lvl="1" indent="-19050" algn="l"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US" sz="28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Organizations structure and components</a:t>
            </a:r>
          </a:p>
          <a:p>
            <a:pPr marL="742950" marR="0" lvl="1" indent="-19050" algn="l"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US" sz="28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General process</a:t>
            </a:r>
          </a:p>
          <a:p>
            <a:pPr marL="742950" marR="0" lvl="1" indent="-19050" algn="l" defTabSz="914400" rtl="0" eaLnBrk="1" fontAlgn="auto" latinLnBrk="0" hangingPunct="1">
              <a:lnSpc>
                <a:spcPct val="100000"/>
              </a:lnSpc>
              <a:spcBef>
                <a:spcPct val="20000"/>
              </a:spcBef>
              <a:spcAft>
                <a:spcPts val="0"/>
              </a:spcAft>
              <a:buClrTx/>
              <a:buSzTx/>
              <a:buFont typeface="Wingdings" pitchFamily="2" charset="2"/>
              <a:buChar char="Ø"/>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742950" marR="0" lvl="1" indent="-19050" algn="l" defTabSz="914400" rtl="0" eaLnBrk="1" fontAlgn="auto" latinLnBrk="0" hangingPunct="1">
              <a:lnSpc>
                <a:spcPct val="100000"/>
              </a:lnSpc>
              <a:spcBef>
                <a:spcPct val="20000"/>
              </a:spcBef>
              <a:spcAft>
                <a:spcPts val="0"/>
              </a:spcAft>
              <a:buClrTx/>
              <a:buSzTx/>
              <a:buFont typeface="Wingdings" pitchFamily="2" charset="2"/>
              <a:buChar char="Ø"/>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1588" marR="0" lvl="0" indent="12700" algn="l" defTabSz="914400" rtl="0" eaLnBrk="1" fontAlgn="auto" latinLnBrk="0" hangingPunct="1">
              <a:lnSpc>
                <a:spcPct val="100000"/>
              </a:lnSpc>
              <a:spcBef>
                <a:spcPct val="20000"/>
              </a:spcBef>
              <a:spcAft>
                <a:spcPts val="0"/>
              </a:spcAft>
              <a:buClrTx/>
              <a:buSzTx/>
              <a:buFont typeface="Wingdings" pitchFamily="2" charset="2"/>
              <a:buChar char="q"/>
              <a:tabLst/>
              <a:defRPr/>
            </a:pPr>
            <a:r>
              <a:rPr kumimoji="0" lang="en-US" sz="28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Key factors</a:t>
            </a:r>
          </a:p>
          <a:p>
            <a:pPr marL="742950" marR="0" lvl="1" indent="-19050" algn="l"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US" sz="28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Simple design and message</a:t>
            </a:r>
          </a:p>
          <a:p>
            <a:pPr marL="742950" marR="0" lvl="1" indent="-19050" algn="l"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US" sz="28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Due to natural complexity, use sparingly</a:t>
            </a:r>
          </a:p>
          <a:p>
            <a:pPr marL="742950" marR="0" lvl="1" indent="-19050" algn="l" defTabSz="914400" rtl="0" eaLnBrk="1" fontAlgn="auto" latinLnBrk="0" hangingPunct="1">
              <a:lnSpc>
                <a:spcPct val="100000"/>
              </a:lnSpc>
              <a:spcBef>
                <a:spcPct val="20000"/>
              </a:spcBef>
              <a:spcAft>
                <a:spcPts val="0"/>
              </a:spcAft>
              <a:buClrTx/>
              <a:buSzTx/>
              <a:buFont typeface="Wingdings" pitchFamily="2" charset="2"/>
              <a:buChar char="Ø"/>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p:txBody>
      </p:sp>
      <p:grpSp>
        <p:nvGrpSpPr>
          <p:cNvPr id="8" name="Group 17"/>
          <p:cNvGrpSpPr>
            <a:grpSpLocks/>
          </p:cNvGrpSpPr>
          <p:nvPr/>
        </p:nvGrpSpPr>
        <p:grpSpPr bwMode="auto">
          <a:xfrm>
            <a:off x="2438400" y="3124200"/>
            <a:ext cx="6172200" cy="1600200"/>
            <a:chOff x="2438400" y="3200400"/>
            <a:chExt cx="6172200" cy="1600200"/>
          </a:xfrm>
        </p:grpSpPr>
        <p:sp>
          <p:nvSpPr>
            <p:cNvPr id="9" name="Rectangle 4"/>
            <p:cNvSpPr>
              <a:spLocks noChangeArrowheads="1"/>
            </p:cNvSpPr>
            <p:nvPr/>
          </p:nvSpPr>
          <p:spPr bwMode="auto">
            <a:xfrm>
              <a:off x="2438400" y="4114800"/>
              <a:ext cx="1828800" cy="685800"/>
            </a:xfrm>
            <a:prstGeom prst="rect">
              <a:avLst/>
            </a:prstGeom>
            <a:solidFill>
              <a:schemeClr val="bg1"/>
            </a:solidFill>
            <a:ln w="9525">
              <a:solidFill>
                <a:schemeClr val="tx1"/>
              </a:solidFill>
              <a:miter lim="800000"/>
              <a:headEnd/>
              <a:tailEnd/>
            </a:ln>
          </p:spPr>
          <p:txBody>
            <a:bodyPr wrap="none" anchor="ctr"/>
            <a:lstStyle/>
            <a:p>
              <a:pPr algn="ctr"/>
              <a:r>
                <a:rPr lang="en-US" dirty="0" smtClean="0"/>
                <a:t>Cpl </a:t>
              </a:r>
              <a:r>
                <a:rPr lang="en-US" dirty="0"/>
                <a:t>Alpha</a:t>
              </a:r>
            </a:p>
          </p:txBody>
        </p:sp>
        <p:sp>
          <p:nvSpPr>
            <p:cNvPr id="10" name="Rectangle 10"/>
            <p:cNvSpPr>
              <a:spLocks noChangeArrowheads="1"/>
            </p:cNvSpPr>
            <p:nvPr/>
          </p:nvSpPr>
          <p:spPr bwMode="auto">
            <a:xfrm>
              <a:off x="4724400" y="4114800"/>
              <a:ext cx="1600200" cy="685800"/>
            </a:xfrm>
            <a:prstGeom prst="rect">
              <a:avLst/>
            </a:prstGeom>
            <a:solidFill>
              <a:schemeClr val="bg1"/>
            </a:solidFill>
            <a:ln w="9525">
              <a:solidFill>
                <a:schemeClr val="tx1"/>
              </a:solidFill>
              <a:miter lim="800000"/>
              <a:headEnd/>
              <a:tailEnd/>
            </a:ln>
          </p:spPr>
          <p:txBody>
            <a:bodyPr wrap="none" anchor="ctr"/>
            <a:lstStyle/>
            <a:p>
              <a:pPr algn="ctr"/>
              <a:r>
                <a:rPr lang="en-US" dirty="0" smtClean="0"/>
                <a:t>Cpl </a:t>
              </a:r>
              <a:r>
                <a:rPr lang="en-US" dirty="0"/>
                <a:t>Bravo</a:t>
              </a:r>
            </a:p>
          </p:txBody>
        </p:sp>
        <p:sp>
          <p:nvSpPr>
            <p:cNvPr id="11" name="Rectangle 11"/>
            <p:cNvSpPr>
              <a:spLocks noChangeArrowheads="1"/>
            </p:cNvSpPr>
            <p:nvPr/>
          </p:nvSpPr>
          <p:spPr bwMode="auto">
            <a:xfrm>
              <a:off x="6731000" y="4114800"/>
              <a:ext cx="1879600" cy="685800"/>
            </a:xfrm>
            <a:prstGeom prst="rect">
              <a:avLst/>
            </a:prstGeom>
            <a:solidFill>
              <a:schemeClr val="bg1"/>
            </a:solidFill>
            <a:ln w="9525">
              <a:solidFill>
                <a:schemeClr val="tx1"/>
              </a:solidFill>
              <a:miter lim="800000"/>
              <a:headEnd/>
              <a:tailEnd/>
            </a:ln>
          </p:spPr>
          <p:txBody>
            <a:bodyPr wrap="none" anchor="ctr"/>
            <a:lstStyle/>
            <a:p>
              <a:pPr algn="ctr"/>
              <a:r>
                <a:rPr lang="en-US" dirty="0" smtClean="0"/>
                <a:t>Cpl </a:t>
              </a:r>
              <a:r>
                <a:rPr lang="en-US" dirty="0"/>
                <a:t>Charlie</a:t>
              </a:r>
            </a:p>
          </p:txBody>
        </p:sp>
        <p:sp>
          <p:nvSpPr>
            <p:cNvPr id="12" name="Rectangle 12"/>
            <p:cNvSpPr>
              <a:spLocks noChangeArrowheads="1"/>
            </p:cNvSpPr>
            <p:nvPr/>
          </p:nvSpPr>
          <p:spPr bwMode="auto">
            <a:xfrm>
              <a:off x="4711700" y="3200400"/>
              <a:ext cx="1524000" cy="609600"/>
            </a:xfrm>
            <a:prstGeom prst="rect">
              <a:avLst/>
            </a:prstGeom>
            <a:solidFill>
              <a:schemeClr val="bg1"/>
            </a:solidFill>
            <a:ln w="9525">
              <a:solidFill>
                <a:schemeClr val="tx1"/>
              </a:solidFill>
              <a:miter lim="800000"/>
              <a:headEnd/>
              <a:tailEnd/>
            </a:ln>
          </p:spPr>
          <p:txBody>
            <a:bodyPr wrap="none" anchor="ctr"/>
            <a:lstStyle/>
            <a:p>
              <a:pPr algn="ctr"/>
              <a:r>
                <a:rPr lang="en-US" dirty="0" smtClean="0"/>
                <a:t>Sgt  </a:t>
              </a:r>
              <a:r>
                <a:rPr lang="en-US" dirty="0" err="1" smtClean="0"/>
                <a:t>Kesho</a:t>
              </a:r>
              <a:endParaRPr lang="en-US" dirty="0"/>
            </a:p>
          </p:txBody>
        </p:sp>
        <p:sp>
          <p:nvSpPr>
            <p:cNvPr id="13" name="Line 14"/>
            <p:cNvSpPr>
              <a:spLocks noChangeShapeType="1"/>
            </p:cNvSpPr>
            <p:nvPr/>
          </p:nvSpPr>
          <p:spPr bwMode="auto">
            <a:xfrm flipH="1">
              <a:off x="3581400" y="3962400"/>
              <a:ext cx="0" cy="152400"/>
            </a:xfrm>
            <a:prstGeom prst="line">
              <a:avLst/>
            </a:prstGeom>
            <a:noFill/>
            <a:ln w="9525">
              <a:solidFill>
                <a:schemeClr val="tx1"/>
              </a:solidFill>
              <a:round/>
              <a:headEnd/>
              <a:tailEnd/>
            </a:ln>
          </p:spPr>
          <p:txBody>
            <a:bodyPr/>
            <a:lstStyle/>
            <a:p>
              <a:endParaRPr lang="en-US"/>
            </a:p>
          </p:txBody>
        </p:sp>
        <p:sp>
          <p:nvSpPr>
            <p:cNvPr id="14" name="Line 15"/>
            <p:cNvSpPr>
              <a:spLocks noChangeShapeType="1"/>
            </p:cNvSpPr>
            <p:nvPr/>
          </p:nvSpPr>
          <p:spPr bwMode="auto">
            <a:xfrm>
              <a:off x="3581400" y="3962400"/>
              <a:ext cx="3810000" cy="0"/>
            </a:xfrm>
            <a:prstGeom prst="line">
              <a:avLst/>
            </a:prstGeom>
            <a:noFill/>
            <a:ln w="9525">
              <a:solidFill>
                <a:schemeClr val="tx1"/>
              </a:solidFill>
              <a:round/>
              <a:headEnd/>
              <a:tailEnd/>
            </a:ln>
          </p:spPr>
          <p:txBody>
            <a:bodyPr/>
            <a:lstStyle/>
            <a:p>
              <a:endParaRPr lang="en-US"/>
            </a:p>
          </p:txBody>
        </p:sp>
        <p:sp>
          <p:nvSpPr>
            <p:cNvPr id="15" name="Line 16"/>
            <p:cNvSpPr>
              <a:spLocks noChangeShapeType="1"/>
            </p:cNvSpPr>
            <p:nvPr/>
          </p:nvSpPr>
          <p:spPr bwMode="auto">
            <a:xfrm flipH="1">
              <a:off x="7391400" y="3962400"/>
              <a:ext cx="0" cy="152400"/>
            </a:xfrm>
            <a:prstGeom prst="line">
              <a:avLst/>
            </a:prstGeom>
            <a:noFill/>
            <a:ln w="9525">
              <a:solidFill>
                <a:schemeClr val="tx1"/>
              </a:solidFill>
              <a:round/>
              <a:headEnd/>
              <a:tailEnd/>
            </a:ln>
          </p:spPr>
          <p:txBody>
            <a:bodyPr/>
            <a:lstStyle/>
            <a:p>
              <a:endParaRPr lang="en-US"/>
            </a:p>
          </p:txBody>
        </p:sp>
        <p:sp>
          <p:nvSpPr>
            <p:cNvPr id="16" name="Line 13"/>
            <p:cNvSpPr>
              <a:spLocks noChangeShapeType="1"/>
            </p:cNvSpPr>
            <p:nvPr/>
          </p:nvSpPr>
          <p:spPr bwMode="auto">
            <a:xfrm>
              <a:off x="5486400" y="3810000"/>
              <a:ext cx="0" cy="304800"/>
            </a:xfrm>
            <a:prstGeom prst="line">
              <a:avLst/>
            </a:prstGeom>
            <a:noFill/>
            <a:ln w="9525">
              <a:solidFill>
                <a:schemeClr val="tx1"/>
              </a:solidFill>
              <a:round/>
              <a:headEnd/>
              <a:tailEnd/>
            </a:ln>
          </p:spPr>
          <p:txBody>
            <a:bodyPr/>
            <a:lstStyle/>
            <a:p>
              <a:endParaRPr lang="en-US"/>
            </a:p>
          </p:txBody>
        </p:sp>
      </p:gr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Vertical Bar Chart</a:t>
            </a:r>
            <a:endParaRPr lang="en-GB" dirty="0"/>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29</a:t>
            </a:fld>
            <a:endParaRPr lang="en-GB"/>
          </a:p>
        </p:txBody>
      </p:sp>
      <p:sp>
        <p:nvSpPr>
          <p:cNvPr id="7" name="Rectangle 3"/>
          <p:cNvSpPr txBox="1">
            <a:spLocks noChangeArrowheads="1"/>
          </p:cNvSpPr>
          <p:nvPr/>
        </p:nvSpPr>
        <p:spPr>
          <a:xfrm>
            <a:off x="457200" y="1484784"/>
            <a:ext cx="4690864" cy="4525963"/>
          </a:xfrm>
          <a:prstGeom prst="rect">
            <a:avLst/>
          </a:prstGeom>
        </p:spPr>
        <p:txBody>
          <a:bodyPr vert="horz" lIns="91440" tIns="45720" rIns="91440" bIns="45720" rtlCol="0">
            <a:noAutofit/>
          </a:bodyPr>
          <a:lstStyle/>
          <a:p>
            <a:pPr marL="1588" marR="0" lvl="0" indent="12700" algn="just" defTabSz="914400" rtl="0" eaLnBrk="1" fontAlgn="auto" latinLnBrk="0" hangingPunct="1">
              <a:lnSpc>
                <a:spcPct val="100000"/>
              </a:lnSpc>
              <a:spcBef>
                <a:spcPct val="20000"/>
              </a:spcBef>
              <a:spcAft>
                <a:spcPts val="0"/>
              </a:spcAft>
              <a:buClrTx/>
              <a:buSzTx/>
              <a:buFont typeface="Wingdings" pitchFamily="2" charset="2"/>
              <a:buChar char="q"/>
              <a:tabLst/>
              <a:defRPr/>
            </a:pPr>
            <a:r>
              <a:rPr kumimoji="0" lang="en-US" sz="28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Uses time and amount axis to compare data over time</a:t>
            </a:r>
          </a:p>
          <a:p>
            <a:pPr marL="1588" marR="0" lvl="0" indent="12700" algn="just" defTabSz="914400" rtl="0" eaLnBrk="1" fontAlgn="auto" latinLnBrk="0" hangingPunct="1">
              <a:lnSpc>
                <a:spcPct val="100000"/>
              </a:lnSpc>
              <a:spcBef>
                <a:spcPct val="20000"/>
              </a:spcBef>
              <a:spcAft>
                <a:spcPts val="0"/>
              </a:spcAft>
              <a:buClrTx/>
              <a:buSzTx/>
              <a:buFont typeface="Wingdings" pitchFamily="2" charset="2"/>
              <a:buChar char="q"/>
              <a:tabLst/>
              <a:defRPr/>
            </a:pPr>
            <a:r>
              <a:rPr kumimoji="0" lang="en-US" sz="28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Compare / contrast data between one time period and another</a:t>
            </a:r>
          </a:p>
          <a:p>
            <a:pPr marL="1588" marR="0" lvl="0" indent="12700" algn="just" defTabSz="914400" rtl="0" eaLnBrk="1" fontAlgn="auto" latinLnBrk="0" hangingPunct="1">
              <a:lnSpc>
                <a:spcPct val="100000"/>
              </a:lnSpc>
              <a:spcBef>
                <a:spcPct val="20000"/>
              </a:spcBef>
              <a:spcAft>
                <a:spcPts val="0"/>
              </a:spcAft>
              <a:buClrTx/>
              <a:buSzTx/>
              <a:buFont typeface="Wingdings" pitchFamily="2" charset="2"/>
              <a:buChar char="q"/>
              <a:tabLst/>
              <a:defRPr/>
            </a:pPr>
            <a:r>
              <a:rPr kumimoji="0" lang="en-US" sz="28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Emphasize the amount of data in one series rather than a trend</a:t>
            </a:r>
          </a:p>
          <a:p>
            <a:pPr marL="1588" marR="0" lvl="0" indent="12700" algn="just" defTabSz="914400" rtl="0" eaLnBrk="1" fontAlgn="auto" latinLnBrk="0" hangingPunct="1">
              <a:lnSpc>
                <a:spcPct val="100000"/>
              </a:lnSpc>
              <a:spcBef>
                <a:spcPct val="20000"/>
              </a:spcBef>
              <a:spcAft>
                <a:spcPts val="0"/>
              </a:spcAft>
              <a:buClrTx/>
              <a:buSzTx/>
              <a:buFont typeface="Wingdings" pitchFamily="2" charset="2"/>
              <a:buChar char="q"/>
              <a:tabLst/>
              <a:defRPr/>
            </a:pPr>
            <a:r>
              <a:rPr kumimoji="0" lang="en-US" sz="28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Compare data from two or more series</a:t>
            </a:r>
          </a:p>
        </p:txBody>
      </p:sp>
      <p:pic>
        <p:nvPicPr>
          <p:cNvPr id="8" name="Picture 4" descr="Picture1"/>
          <p:cNvPicPr>
            <a:picLocks noChangeAspect="1" noChangeArrowheads="1"/>
          </p:cNvPicPr>
          <p:nvPr/>
        </p:nvPicPr>
        <p:blipFill>
          <a:blip r:embed="rId2" cstate="screen"/>
          <a:stretch>
            <a:fillRect/>
          </a:stretch>
        </p:blipFill>
        <p:spPr>
          <a:xfrm>
            <a:off x="5253228" y="2467933"/>
            <a:ext cx="3662172" cy="2273072"/>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Comms</a:t>
            </a:r>
            <a:r>
              <a:rPr lang="en-US" dirty="0" smtClean="0"/>
              <a:t> Is Most Effective When It Is …</a:t>
            </a:r>
            <a:endParaRPr lang="en-GB" dirty="0"/>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3</a:t>
            </a:fld>
            <a:endParaRPr lang="en-GB"/>
          </a:p>
        </p:txBody>
      </p:sp>
      <p:sp>
        <p:nvSpPr>
          <p:cNvPr id="7" name="Rectangle 2"/>
          <p:cNvSpPr txBox="1">
            <a:spLocks noChangeArrowheads="1"/>
          </p:cNvSpPr>
          <p:nvPr/>
        </p:nvSpPr>
        <p:spPr>
          <a:xfrm>
            <a:off x="457200" y="1752600"/>
            <a:ext cx="4038600" cy="2743200"/>
          </a:xfrm>
          <a:prstGeom prst="rect">
            <a:avLst/>
          </a:prstGeom>
        </p:spPr>
        <p:txBody>
          <a:bodyPr vert="horz" lIns="91440" tIns="45720" rIns="91440" bIns="45720" rtlCol="0">
            <a:normAutofit/>
          </a:bodyPr>
          <a:lstStyle/>
          <a:p>
            <a:pPr marL="1588" marR="0" lvl="0" indent="12700" algn="l" defTabSz="914400" rtl="0" eaLnBrk="1" fontAlgn="auto" latinLnBrk="0" hangingPunct="1">
              <a:lnSpc>
                <a:spcPct val="100000"/>
              </a:lnSpc>
              <a:spcBef>
                <a:spcPct val="20000"/>
              </a:spcBef>
              <a:spcAft>
                <a:spcPts val="0"/>
              </a:spcAft>
              <a:buClrTx/>
              <a:buSzTx/>
              <a:buFont typeface="Wingdings" pitchFamily="2" charset="2"/>
              <a:buChar char="q"/>
              <a:tabLst/>
              <a:defRPr/>
            </a:pPr>
            <a:r>
              <a:rPr kumimoji="0" lang="en-US" sz="32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t>  Clear</a:t>
            </a:r>
          </a:p>
          <a:p>
            <a:pPr marL="1588" marR="0" lvl="0" indent="12700" algn="l" defTabSz="914400" rtl="0" eaLnBrk="1" fontAlgn="auto" latinLnBrk="0" hangingPunct="1">
              <a:lnSpc>
                <a:spcPct val="100000"/>
              </a:lnSpc>
              <a:spcBef>
                <a:spcPct val="20000"/>
              </a:spcBef>
              <a:spcAft>
                <a:spcPts val="0"/>
              </a:spcAft>
              <a:buClrTx/>
              <a:buSzTx/>
              <a:buFont typeface="Wingdings" pitchFamily="2" charset="2"/>
              <a:buChar char="q"/>
              <a:tabLst/>
              <a:defRPr/>
            </a:pPr>
            <a:r>
              <a:rPr kumimoji="0" lang="en-US" sz="32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t>  Coherent</a:t>
            </a:r>
          </a:p>
          <a:p>
            <a:pPr marL="1588" marR="0" lvl="0" indent="12700" algn="l" defTabSz="914400" rtl="0" eaLnBrk="1" fontAlgn="auto" latinLnBrk="0" hangingPunct="1">
              <a:lnSpc>
                <a:spcPct val="100000"/>
              </a:lnSpc>
              <a:spcBef>
                <a:spcPct val="20000"/>
              </a:spcBef>
              <a:spcAft>
                <a:spcPts val="0"/>
              </a:spcAft>
              <a:buClrTx/>
              <a:buSzTx/>
              <a:buFont typeface="Wingdings" pitchFamily="2" charset="2"/>
              <a:buChar char="q"/>
              <a:tabLst/>
              <a:defRPr/>
            </a:pPr>
            <a:r>
              <a:rPr kumimoji="0" lang="en-US" sz="32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t>  Convincing</a:t>
            </a:r>
          </a:p>
          <a:p>
            <a:pPr marL="1588" marR="0" lvl="0" indent="12700" algn="l" defTabSz="914400" rtl="0" eaLnBrk="1" fontAlgn="auto" latinLnBrk="0" hangingPunct="1">
              <a:lnSpc>
                <a:spcPct val="100000"/>
              </a:lnSpc>
              <a:spcBef>
                <a:spcPct val="20000"/>
              </a:spcBef>
              <a:spcAft>
                <a:spcPts val="0"/>
              </a:spcAft>
              <a:buClrTx/>
              <a:buSzTx/>
              <a:buFont typeface="Wingdings" pitchFamily="2" charset="2"/>
              <a:buChar char="q"/>
              <a:tabLst/>
              <a:defRPr/>
            </a:pPr>
            <a:r>
              <a:rPr kumimoji="0" lang="en-US" sz="32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t>  Complete</a:t>
            </a:r>
            <a:endPar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p:txBody>
      </p:sp>
      <p:sp>
        <p:nvSpPr>
          <p:cNvPr id="8" name="Rectangle 3"/>
          <p:cNvSpPr txBox="1">
            <a:spLocks noChangeArrowheads="1"/>
          </p:cNvSpPr>
          <p:nvPr/>
        </p:nvSpPr>
        <p:spPr>
          <a:xfrm>
            <a:off x="4648200" y="1752600"/>
            <a:ext cx="4038600" cy="2819400"/>
          </a:xfrm>
          <a:prstGeom prst="rect">
            <a:avLst/>
          </a:prstGeom>
        </p:spPr>
        <p:txBody>
          <a:bodyPr/>
          <a:lstStyle/>
          <a:p>
            <a:pPr marL="1588" marR="0" lvl="0" indent="12700" algn="l" defTabSz="914400" rtl="0" eaLnBrk="1" fontAlgn="auto" latinLnBrk="0" hangingPunct="1">
              <a:lnSpc>
                <a:spcPct val="100000"/>
              </a:lnSpc>
              <a:spcBef>
                <a:spcPct val="20000"/>
              </a:spcBef>
              <a:spcAft>
                <a:spcPts val="0"/>
              </a:spcAft>
              <a:buClrTx/>
              <a:buSzTx/>
              <a:buFont typeface="Wingdings" pitchFamily="2" charset="2"/>
              <a:buChar char="q"/>
              <a:tabLst/>
              <a:defRPr/>
            </a:pPr>
            <a:r>
              <a:rPr kumimoji="0" lang="en-US" sz="32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t>  Concise</a:t>
            </a:r>
          </a:p>
          <a:p>
            <a:pPr marL="1588" marR="0" lvl="0" indent="12700" algn="l" defTabSz="914400" rtl="0" eaLnBrk="1" fontAlgn="auto" latinLnBrk="0" hangingPunct="1">
              <a:lnSpc>
                <a:spcPct val="100000"/>
              </a:lnSpc>
              <a:spcBef>
                <a:spcPct val="20000"/>
              </a:spcBef>
              <a:spcAft>
                <a:spcPts val="0"/>
              </a:spcAft>
              <a:buClrTx/>
              <a:buSzTx/>
              <a:buFont typeface="Wingdings" pitchFamily="2" charset="2"/>
              <a:buChar char="q"/>
              <a:tabLst/>
              <a:defRPr/>
            </a:pPr>
            <a:r>
              <a:rPr kumimoji="0" lang="en-US" sz="32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t>  Correct</a:t>
            </a:r>
          </a:p>
          <a:p>
            <a:pPr marL="1588" marR="0" lvl="0" indent="12700" algn="l" defTabSz="914400" rtl="0" eaLnBrk="1" fontAlgn="auto" latinLnBrk="0" hangingPunct="1">
              <a:lnSpc>
                <a:spcPct val="100000"/>
              </a:lnSpc>
              <a:spcBef>
                <a:spcPct val="20000"/>
              </a:spcBef>
              <a:spcAft>
                <a:spcPts val="0"/>
              </a:spcAft>
              <a:buClrTx/>
              <a:buSzTx/>
              <a:buFont typeface="Wingdings" pitchFamily="2" charset="2"/>
              <a:buChar char="q"/>
              <a:tabLst/>
              <a:defRPr/>
            </a:pPr>
            <a:r>
              <a:rPr kumimoji="0" lang="en-US" sz="32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t>  Credible</a:t>
            </a:r>
          </a:p>
          <a:p>
            <a:pPr marL="1588" marR="0" lvl="0" indent="12700" algn="l" defTabSz="914400" rtl="0" eaLnBrk="1" fontAlgn="auto" latinLnBrk="0" hangingPunct="1">
              <a:lnSpc>
                <a:spcPct val="100000"/>
              </a:lnSpc>
              <a:spcBef>
                <a:spcPct val="20000"/>
              </a:spcBef>
              <a:spcAft>
                <a:spcPts val="0"/>
              </a:spcAft>
              <a:buClrTx/>
              <a:buSzTx/>
              <a:buFont typeface="Wingdings" pitchFamily="2" charset="2"/>
              <a:buChar char="q"/>
              <a:tabLst/>
              <a:defRPr/>
            </a:pPr>
            <a:r>
              <a:rPr kumimoji="0" lang="en-US" sz="32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t>  Controlled</a:t>
            </a:r>
            <a:endPar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p:txBody>
      </p:sp>
      <p:sp>
        <p:nvSpPr>
          <p:cNvPr id="9" name="Text Box 5"/>
          <p:cNvSpPr txBox="1">
            <a:spLocks noChangeArrowheads="1"/>
          </p:cNvSpPr>
          <p:nvPr/>
        </p:nvSpPr>
        <p:spPr bwMode="auto">
          <a:xfrm>
            <a:off x="0" y="4419600"/>
            <a:ext cx="8382000" cy="584775"/>
          </a:xfrm>
          <a:prstGeom prst="rect">
            <a:avLst/>
          </a:prstGeom>
          <a:noFill/>
          <a:ln w="9525">
            <a:noFill/>
            <a:miter lim="800000"/>
            <a:headEnd/>
            <a:tailEnd/>
          </a:ln>
        </p:spPr>
        <p:txBody>
          <a:bodyPr>
            <a:spAutoFit/>
          </a:bodyPr>
          <a:lstStyle/>
          <a:p>
            <a:pPr algn="ctr">
              <a:spcBef>
                <a:spcPct val="50000"/>
              </a:spcBef>
            </a:pPr>
            <a:r>
              <a:rPr lang="en-US" sz="3200" b="1" dirty="0"/>
              <a:t>AND</a:t>
            </a:r>
          </a:p>
        </p:txBody>
      </p:sp>
      <p:sp>
        <p:nvSpPr>
          <p:cNvPr id="10" name="Text Box 6"/>
          <p:cNvSpPr txBox="1">
            <a:spLocks noChangeArrowheads="1"/>
          </p:cNvSpPr>
          <p:nvPr/>
        </p:nvSpPr>
        <p:spPr bwMode="auto">
          <a:xfrm>
            <a:off x="762000" y="4953000"/>
            <a:ext cx="4876800" cy="584775"/>
          </a:xfrm>
          <a:prstGeom prst="rect">
            <a:avLst/>
          </a:prstGeom>
          <a:noFill/>
          <a:ln w="9525">
            <a:noFill/>
            <a:miter lim="800000"/>
            <a:headEnd/>
            <a:tailEnd/>
          </a:ln>
        </p:spPr>
        <p:txBody>
          <a:bodyPr>
            <a:spAutoFit/>
          </a:bodyPr>
          <a:lstStyle/>
          <a:p>
            <a:pPr>
              <a:spcBef>
                <a:spcPct val="50000"/>
              </a:spcBef>
            </a:pPr>
            <a:r>
              <a:rPr lang="en-US" sz="3200" b="1" dirty="0"/>
              <a:t>when the RECEIVER …</a:t>
            </a:r>
          </a:p>
        </p:txBody>
      </p:sp>
      <p:sp>
        <p:nvSpPr>
          <p:cNvPr id="11" name="Text Box 7"/>
          <p:cNvSpPr txBox="1">
            <a:spLocks noChangeArrowheads="1"/>
          </p:cNvSpPr>
          <p:nvPr/>
        </p:nvSpPr>
        <p:spPr bwMode="auto">
          <a:xfrm>
            <a:off x="228600" y="5562600"/>
            <a:ext cx="8382000" cy="579438"/>
          </a:xfrm>
          <a:prstGeom prst="rect">
            <a:avLst/>
          </a:prstGeom>
          <a:noFill/>
          <a:ln w="9525">
            <a:noFill/>
            <a:miter lim="800000"/>
            <a:headEnd/>
            <a:tailEnd/>
          </a:ln>
        </p:spPr>
        <p:txBody>
          <a:bodyPr>
            <a:spAutoFit/>
          </a:bodyPr>
          <a:lstStyle/>
          <a:p>
            <a:pPr algn="ctr">
              <a:spcBef>
                <a:spcPct val="50000"/>
              </a:spcBef>
            </a:pPr>
            <a:r>
              <a:rPr lang="en-US" sz="3200" b="1" dirty="0"/>
              <a:t>HEARS AND UNDERSTANDS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Pie Chart</a:t>
            </a:r>
            <a:endParaRPr lang="en-GB" dirty="0"/>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30</a:t>
            </a:fld>
            <a:endParaRPr lang="en-GB"/>
          </a:p>
        </p:txBody>
      </p:sp>
      <p:sp>
        <p:nvSpPr>
          <p:cNvPr id="7" name="Rectangle 3"/>
          <p:cNvSpPr>
            <a:spLocks noGrp="1" noChangeArrowheads="1"/>
          </p:cNvSpPr>
          <p:nvPr>
            <p:ph sz="half" idx="1"/>
          </p:nvPr>
        </p:nvSpPr>
        <p:spPr>
          <a:xfrm>
            <a:off x="457200" y="1600200"/>
            <a:ext cx="4038600" cy="4525963"/>
          </a:xfrm>
        </p:spPr>
        <p:txBody>
          <a:bodyPr/>
          <a:lstStyle/>
          <a:p>
            <a:pPr algn="just"/>
            <a:r>
              <a:rPr lang="en-US" sz="2800" dirty="0" smtClean="0"/>
              <a:t>  Break down a single data series</a:t>
            </a:r>
          </a:p>
          <a:p>
            <a:pPr lvl="1" algn="just"/>
            <a:r>
              <a:rPr lang="en-US" dirty="0" smtClean="0"/>
              <a:t> Show percentage portions</a:t>
            </a:r>
          </a:p>
          <a:p>
            <a:pPr lvl="1" algn="just"/>
            <a:r>
              <a:rPr lang="en-US" dirty="0" smtClean="0"/>
              <a:t> Emphasize contribution of one piece of data to the whole </a:t>
            </a:r>
          </a:p>
        </p:txBody>
      </p:sp>
      <p:pic>
        <p:nvPicPr>
          <p:cNvPr id="8" name="Picture 4" descr="Picture4"/>
          <p:cNvPicPr>
            <a:picLocks noChangeAspect="1" noChangeArrowheads="1"/>
          </p:cNvPicPr>
          <p:nvPr/>
        </p:nvPicPr>
        <p:blipFill>
          <a:blip r:embed="rId2" cstate="screen"/>
          <a:stretch>
            <a:fillRect/>
          </a:stretch>
        </p:blipFill>
        <p:spPr>
          <a:xfrm>
            <a:off x="4724400" y="1981200"/>
            <a:ext cx="4021613" cy="2872581"/>
          </a:xfrm>
          <a:prstGeom prst="rect">
            <a:avLst/>
          </a:prstGeom>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Graphic Errors</a:t>
            </a:r>
            <a:endParaRPr lang="en-GB" dirty="0"/>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31</a:t>
            </a:fld>
            <a:endParaRPr lang="en-GB"/>
          </a:p>
        </p:txBody>
      </p:sp>
      <p:sp>
        <p:nvSpPr>
          <p:cNvPr id="7" name="Rectangle 3"/>
          <p:cNvSpPr>
            <a:spLocks noGrp="1" noChangeArrowheads="1"/>
          </p:cNvSpPr>
          <p:nvPr>
            <p:ph sz="half" idx="1"/>
          </p:nvPr>
        </p:nvSpPr>
        <p:spPr>
          <a:xfrm>
            <a:off x="457200" y="1600200"/>
            <a:ext cx="4038600" cy="4525963"/>
          </a:xfrm>
        </p:spPr>
        <p:txBody>
          <a:bodyPr/>
          <a:lstStyle/>
          <a:p>
            <a:r>
              <a:rPr lang="en-US" sz="3200" dirty="0" smtClean="0"/>
              <a:t>  Distortion</a:t>
            </a:r>
          </a:p>
          <a:p>
            <a:r>
              <a:rPr lang="en-US" sz="3200" dirty="0" smtClean="0"/>
              <a:t>  Clutter</a:t>
            </a:r>
          </a:p>
          <a:p>
            <a:r>
              <a:rPr lang="en-US" sz="3200" dirty="0" smtClean="0"/>
              <a:t>  Missing labels</a:t>
            </a:r>
          </a:p>
          <a:p>
            <a:endParaRPr lang="en-US" sz="3200" dirty="0" smtClean="0"/>
          </a:p>
        </p:txBody>
      </p:sp>
      <p:pic>
        <p:nvPicPr>
          <p:cNvPr id="8" name="Picture 4" descr="Picture5"/>
          <p:cNvPicPr>
            <a:picLocks noChangeAspect="1" noChangeArrowheads="1"/>
          </p:cNvPicPr>
          <p:nvPr/>
        </p:nvPicPr>
        <p:blipFill>
          <a:blip r:embed="rId2" cstate="screen"/>
          <a:stretch>
            <a:fillRect/>
          </a:stretch>
        </p:blipFill>
        <p:spPr>
          <a:xfrm>
            <a:off x="4038600" y="1035326"/>
            <a:ext cx="4572000" cy="3180522"/>
          </a:xfrm>
          <a:prstGeom prst="rect">
            <a:avLst/>
          </a:prstGeom>
        </p:spPr>
      </p:pic>
      <p:pic>
        <p:nvPicPr>
          <p:cNvPr id="9" name="Picture 5" descr="Picture5"/>
          <p:cNvPicPr>
            <a:picLocks noChangeAspect="1" noChangeArrowheads="1"/>
          </p:cNvPicPr>
          <p:nvPr/>
        </p:nvPicPr>
        <p:blipFill>
          <a:blip r:embed="rId3" cstate="screen"/>
          <a:stretch>
            <a:fillRect/>
          </a:stretch>
        </p:blipFill>
        <p:spPr>
          <a:xfrm>
            <a:off x="4038600" y="4343400"/>
            <a:ext cx="4634049" cy="1769364"/>
          </a:xfrm>
          <a:prstGeom prst="rect">
            <a:avLst/>
          </a:prstGeom>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5: Rehearse the Brief</a:t>
            </a:r>
            <a:endParaRPr lang="en-GB" dirty="0"/>
          </a:p>
        </p:txBody>
      </p:sp>
      <p:sp>
        <p:nvSpPr>
          <p:cNvPr id="3" name="Content Placeholder 2"/>
          <p:cNvSpPr>
            <a:spLocks noGrp="1"/>
          </p:cNvSpPr>
          <p:nvPr>
            <p:ph idx="1"/>
          </p:nvPr>
        </p:nvSpPr>
        <p:spPr/>
        <p:txBody>
          <a:bodyPr/>
          <a:lstStyle/>
          <a:p>
            <a:r>
              <a:rPr lang="en-GB" dirty="0" smtClean="0"/>
              <a:t>  </a:t>
            </a:r>
            <a:r>
              <a:rPr lang="en-US" dirty="0" smtClean="0"/>
              <a:t>Overcome fear and anxiety</a:t>
            </a:r>
          </a:p>
          <a:p>
            <a:r>
              <a:rPr lang="en-US" dirty="0" smtClean="0"/>
              <a:t>  Control nerves</a:t>
            </a:r>
          </a:p>
          <a:p>
            <a:r>
              <a:rPr lang="en-US" dirty="0" smtClean="0"/>
              <a:t>  “Murder board” methods</a:t>
            </a:r>
          </a:p>
          <a:p>
            <a:pPr lvl="1"/>
            <a:r>
              <a:rPr lang="en-US" sz="3200" dirty="0" smtClean="0"/>
              <a:t>  Small, critical audience</a:t>
            </a:r>
          </a:p>
          <a:p>
            <a:pPr lvl="1"/>
            <a:r>
              <a:rPr lang="en-US" sz="3200" dirty="0" smtClean="0"/>
              <a:t>  Constructive criticism</a:t>
            </a:r>
          </a:p>
          <a:p>
            <a:endParaRPr lang="en-GB" dirty="0"/>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32</a:t>
            </a:fld>
            <a:endParaRPr lang="en-GB"/>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6: Present the Brief</a:t>
            </a:r>
            <a:endParaRPr lang="en-GB" dirty="0"/>
          </a:p>
        </p:txBody>
      </p:sp>
      <p:sp>
        <p:nvSpPr>
          <p:cNvPr id="3" name="Content Placeholder 2"/>
          <p:cNvSpPr>
            <a:spLocks noGrp="1"/>
          </p:cNvSpPr>
          <p:nvPr>
            <p:ph idx="1"/>
          </p:nvPr>
        </p:nvSpPr>
        <p:spPr/>
        <p:txBody>
          <a:bodyPr/>
          <a:lstStyle/>
          <a:p>
            <a:r>
              <a:rPr lang="en-GB" dirty="0" smtClean="0"/>
              <a:t>  </a:t>
            </a:r>
            <a:r>
              <a:rPr lang="en-US" dirty="0" smtClean="0"/>
              <a:t>Articulate</a:t>
            </a:r>
          </a:p>
          <a:p>
            <a:r>
              <a:rPr lang="en-US" dirty="0" smtClean="0"/>
              <a:t>  Project competence and credibility</a:t>
            </a:r>
          </a:p>
          <a:p>
            <a:r>
              <a:rPr lang="en-US" dirty="0" smtClean="0"/>
              <a:t>  Poor speaking skills destroy credible, accurate analysis</a:t>
            </a:r>
          </a:p>
          <a:p>
            <a:r>
              <a:rPr lang="en-US" dirty="0" smtClean="0"/>
              <a:t>  Prepare the briefing area</a:t>
            </a:r>
          </a:p>
          <a:p>
            <a:endParaRPr lang="en-GB" dirty="0"/>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33</a:t>
            </a:fld>
            <a:endParaRPr lang="en-GB"/>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6: Present the Brief Cont…</a:t>
            </a:r>
            <a:endParaRPr lang="en-GB" dirty="0"/>
          </a:p>
        </p:txBody>
      </p:sp>
      <p:sp>
        <p:nvSpPr>
          <p:cNvPr id="3" name="Content Placeholder 2"/>
          <p:cNvSpPr>
            <a:spLocks noGrp="1"/>
          </p:cNvSpPr>
          <p:nvPr>
            <p:ph idx="1"/>
          </p:nvPr>
        </p:nvSpPr>
        <p:spPr/>
        <p:txBody>
          <a:bodyPr/>
          <a:lstStyle/>
          <a:p>
            <a:r>
              <a:rPr lang="en-GB" dirty="0" smtClean="0"/>
              <a:t> </a:t>
            </a:r>
            <a:r>
              <a:rPr lang="en-US" dirty="0" smtClean="0"/>
              <a:t>Gain the audience’s attention </a:t>
            </a:r>
          </a:p>
          <a:p>
            <a:r>
              <a:rPr lang="en-US" dirty="0" smtClean="0"/>
              <a:t>  Provide an introduction</a:t>
            </a:r>
          </a:p>
          <a:p>
            <a:r>
              <a:rPr lang="en-US" dirty="0" smtClean="0"/>
              <a:t>  Deliver the brief</a:t>
            </a:r>
          </a:p>
          <a:p>
            <a:r>
              <a:rPr lang="en-US" dirty="0" smtClean="0"/>
              <a:t>  Conclude the brief </a:t>
            </a:r>
          </a:p>
          <a:p>
            <a:r>
              <a:rPr lang="en-US" dirty="0" smtClean="0"/>
              <a:t>  Call for questions</a:t>
            </a:r>
            <a:endParaRPr lang="en-GB" dirty="0"/>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34</a:t>
            </a:fld>
            <a:endParaRPr lang="en-GB"/>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GB" dirty="0"/>
          </a:p>
        </p:txBody>
      </p:sp>
      <p:sp>
        <p:nvSpPr>
          <p:cNvPr id="3" name="Content Placeholder 2"/>
          <p:cNvSpPr>
            <a:spLocks noGrp="1"/>
          </p:cNvSpPr>
          <p:nvPr>
            <p:ph idx="1"/>
          </p:nvPr>
        </p:nvSpPr>
        <p:spPr/>
        <p:txBody>
          <a:bodyPr>
            <a:normAutofit/>
          </a:bodyPr>
          <a:lstStyle/>
          <a:p>
            <a:r>
              <a:rPr lang="en-GB" dirty="0" smtClean="0"/>
              <a:t>  </a:t>
            </a:r>
            <a:r>
              <a:rPr lang="en-US" dirty="0" smtClean="0"/>
              <a:t>Recognize high-ranking officials</a:t>
            </a:r>
          </a:p>
          <a:p>
            <a:r>
              <a:rPr lang="en-US" dirty="0" smtClean="0"/>
              <a:t>  Greet audience</a:t>
            </a:r>
          </a:p>
          <a:p>
            <a:r>
              <a:rPr lang="en-US" dirty="0" smtClean="0"/>
              <a:t>  Introduce yourself</a:t>
            </a:r>
          </a:p>
          <a:p>
            <a:pPr lvl="1"/>
            <a:r>
              <a:rPr lang="en-US" sz="3200" dirty="0" smtClean="0"/>
              <a:t>  State position</a:t>
            </a:r>
          </a:p>
          <a:p>
            <a:r>
              <a:rPr lang="en-US" dirty="0" smtClean="0"/>
              <a:t>  Introduce your topic (Bottom Line Up Front or BLUF)</a:t>
            </a:r>
          </a:p>
          <a:p>
            <a:r>
              <a:rPr lang="en-US" dirty="0" smtClean="0"/>
              <a:t>  Provide any additional information</a:t>
            </a:r>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35</a:t>
            </a:fld>
            <a:endParaRPr lang="en-GB"/>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Introduction</a:t>
            </a:r>
            <a:endParaRPr lang="en-GB" dirty="0"/>
          </a:p>
        </p:txBody>
      </p:sp>
      <p:sp>
        <p:nvSpPr>
          <p:cNvPr id="3" name="Content Placeholder 2"/>
          <p:cNvSpPr>
            <a:spLocks noGrp="1"/>
          </p:cNvSpPr>
          <p:nvPr>
            <p:ph idx="1"/>
          </p:nvPr>
        </p:nvSpPr>
        <p:spPr/>
        <p:txBody>
          <a:bodyPr/>
          <a:lstStyle/>
          <a:p>
            <a:pPr marL="0" indent="0">
              <a:buNone/>
            </a:pPr>
            <a:r>
              <a:rPr lang="en-US" dirty="0" smtClean="0"/>
              <a:t>“Good morning, Sir. I’m Sgt </a:t>
            </a:r>
            <a:r>
              <a:rPr lang="en-US" dirty="0" err="1" smtClean="0"/>
              <a:t>Opiyo</a:t>
            </a:r>
            <a:r>
              <a:rPr lang="en-US" dirty="0" smtClean="0"/>
              <a:t>, the Assistant S3 of 7KR Battalion 4th Infantry Brigade.” </a:t>
            </a:r>
          </a:p>
          <a:p>
            <a:pPr marL="628650" indent="-628650">
              <a:buNone/>
            </a:pPr>
            <a:r>
              <a:rPr lang="en-US" dirty="0" smtClean="0"/>
              <a:t> “This is an UNCLASSIFIED information briefing.”</a:t>
            </a:r>
          </a:p>
          <a:p>
            <a:pPr marL="0" indent="0">
              <a:buNone/>
            </a:pPr>
            <a:r>
              <a:rPr lang="en-US" dirty="0" smtClean="0"/>
              <a:t> “The purpose of this briefing is to update you on the platoon perimeter defense plan.” </a:t>
            </a:r>
          </a:p>
          <a:p>
            <a:pPr>
              <a:buNone/>
            </a:pPr>
            <a:endParaRPr lang="en-GB" dirty="0"/>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36</a:t>
            </a:fld>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GB" dirty="0"/>
          </a:p>
        </p:txBody>
      </p:sp>
      <p:sp>
        <p:nvSpPr>
          <p:cNvPr id="3" name="Content Placeholder 2"/>
          <p:cNvSpPr>
            <a:spLocks noGrp="1"/>
          </p:cNvSpPr>
          <p:nvPr>
            <p:ph idx="1"/>
          </p:nvPr>
        </p:nvSpPr>
        <p:spPr/>
        <p:txBody>
          <a:bodyPr/>
          <a:lstStyle/>
          <a:p>
            <a:r>
              <a:rPr lang="en-GB" dirty="0" smtClean="0"/>
              <a:t>  </a:t>
            </a:r>
            <a:r>
              <a:rPr lang="en-US" dirty="0" smtClean="0"/>
              <a:t>Summarize and reinforce points</a:t>
            </a:r>
          </a:p>
          <a:p>
            <a:r>
              <a:rPr lang="en-US" dirty="0" smtClean="0"/>
              <a:t>  Call for questions</a:t>
            </a:r>
          </a:p>
          <a:p>
            <a:pPr lvl="1"/>
            <a:r>
              <a:rPr lang="en-US" sz="3200" dirty="0" smtClean="0"/>
              <a:t>  Anticipate them</a:t>
            </a:r>
          </a:p>
          <a:p>
            <a:pPr lvl="1"/>
            <a:r>
              <a:rPr lang="en-US" sz="3200" dirty="0" smtClean="0"/>
              <a:t>  What if you don’t know the answer?</a:t>
            </a:r>
          </a:p>
          <a:p>
            <a:endParaRPr lang="en-GB" dirty="0"/>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37</a:t>
            </a:fld>
            <a:endParaRPr lang="en-GB"/>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Follow-Up</a:t>
            </a:r>
            <a:endParaRPr lang="en-GB" dirty="0"/>
          </a:p>
        </p:txBody>
      </p:sp>
      <p:sp>
        <p:nvSpPr>
          <p:cNvPr id="3" name="Content Placeholder 2"/>
          <p:cNvSpPr>
            <a:spLocks noGrp="1"/>
          </p:cNvSpPr>
          <p:nvPr>
            <p:ph idx="1"/>
          </p:nvPr>
        </p:nvSpPr>
        <p:spPr/>
        <p:txBody>
          <a:bodyPr/>
          <a:lstStyle/>
          <a:p>
            <a:r>
              <a:rPr lang="en-GB" dirty="0" smtClean="0"/>
              <a:t>  </a:t>
            </a:r>
            <a:r>
              <a:rPr lang="en-US" dirty="0" smtClean="0"/>
              <a:t>Record decisions/feedback </a:t>
            </a:r>
          </a:p>
          <a:p>
            <a:r>
              <a:rPr lang="en-US" dirty="0" smtClean="0"/>
              <a:t>  Inform relevant personnel of outcome</a:t>
            </a:r>
          </a:p>
          <a:p>
            <a:endParaRPr lang="en-GB" dirty="0"/>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38</a:t>
            </a:fld>
            <a:endParaRPr lang="en-GB"/>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Briefing Tips</a:t>
            </a:r>
            <a:endParaRPr lang="en-GB" dirty="0"/>
          </a:p>
        </p:txBody>
      </p:sp>
      <p:sp>
        <p:nvSpPr>
          <p:cNvPr id="3" name="Content Placeholder 2"/>
          <p:cNvSpPr>
            <a:spLocks noGrp="1"/>
          </p:cNvSpPr>
          <p:nvPr>
            <p:ph idx="1"/>
          </p:nvPr>
        </p:nvSpPr>
        <p:spPr/>
        <p:txBody>
          <a:bodyPr/>
          <a:lstStyle/>
          <a:p>
            <a:r>
              <a:rPr lang="en-GB" dirty="0" smtClean="0"/>
              <a:t> </a:t>
            </a:r>
            <a:r>
              <a:rPr lang="en-US" dirty="0" smtClean="0"/>
              <a:t>DO NOT incorporate personal emotions </a:t>
            </a:r>
          </a:p>
          <a:p>
            <a:r>
              <a:rPr lang="en-US" dirty="0" smtClean="0"/>
              <a:t>  Be factual</a:t>
            </a:r>
          </a:p>
          <a:p>
            <a:r>
              <a:rPr lang="en-US" dirty="0" smtClean="0"/>
              <a:t>  Be flexible </a:t>
            </a:r>
          </a:p>
          <a:p>
            <a:r>
              <a:rPr lang="en-US" dirty="0" smtClean="0"/>
              <a:t>  Be brief</a:t>
            </a:r>
            <a:endParaRPr lang="en-GB" dirty="0"/>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39</a:t>
            </a:fld>
            <a:endParaRPr lang="en-GB"/>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Intelligence Briefs</a:t>
            </a:r>
            <a:endParaRPr lang="en-GB" dirty="0"/>
          </a:p>
        </p:txBody>
      </p:sp>
      <p:sp>
        <p:nvSpPr>
          <p:cNvPr id="3" name="Content Placeholder 2"/>
          <p:cNvSpPr>
            <a:spLocks noGrp="1"/>
          </p:cNvSpPr>
          <p:nvPr>
            <p:ph idx="1"/>
          </p:nvPr>
        </p:nvSpPr>
        <p:spPr/>
        <p:txBody>
          <a:bodyPr/>
          <a:lstStyle/>
          <a:p>
            <a:r>
              <a:rPr lang="en-US" dirty="0" smtClean="0"/>
              <a:t>  Briefs disseminate intelligence quickly</a:t>
            </a:r>
          </a:p>
          <a:p>
            <a:r>
              <a:rPr lang="en-US" dirty="0" smtClean="0"/>
              <a:t>  Right info, right time, right format</a:t>
            </a:r>
          </a:p>
          <a:p>
            <a:r>
              <a:rPr lang="en-US" dirty="0" smtClean="0"/>
              <a:t>  Summarized intelligence picture in clear, concise manner</a:t>
            </a:r>
          </a:p>
          <a:p>
            <a:endParaRPr lang="en-GB" dirty="0"/>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4</a:t>
            </a:fld>
            <a:endParaRPr lang="en-GB"/>
          </a:p>
        </p:txBody>
      </p:sp>
      <p:pic>
        <p:nvPicPr>
          <p:cNvPr id="7" name="Picture 4" descr="brief02"/>
          <p:cNvPicPr>
            <a:picLocks noChangeAspect="1" noChangeArrowheads="1"/>
          </p:cNvPicPr>
          <p:nvPr/>
        </p:nvPicPr>
        <p:blipFill>
          <a:blip r:embed="rId2" cstate="screen">
            <a:clrChange>
              <a:clrFrom>
                <a:srgbClr val="FEFEFE"/>
              </a:clrFrom>
              <a:clrTo>
                <a:srgbClr val="FEFEFE">
                  <a:alpha val="0"/>
                </a:srgbClr>
              </a:clrTo>
            </a:clrChange>
          </a:blip>
          <a:srcRect/>
          <a:stretch>
            <a:fillRect/>
          </a:stretch>
        </p:blipFill>
        <p:spPr bwMode="auto">
          <a:xfrm>
            <a:off x="5181600" y="3284984"/>
            <a:ext cx="3810000" cy="3033712"/>
          </a:xfrm>
          <a:prstGeom prst="rect">
            <a:avLst/>
          </a:prstGeom>
          <a:noFill/>
          <a:ln w="9525">
            <a:noFill/>
            <a:miter lim="800000"/>
            <a:headEnd/>
            <a:tailEnd/>
          </a:ln>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Delivery Techniques</a:t>
            </a:r>
            <a:endParaRPr lang="en-GB" dirty="0"/>
          </a:p>
        </p:txBody>
      </p:sp>
      <p:sp>
        <p:nvSpPr>
          <p:cNvPr id="3" name="Content Placeholder 2"/>
          <p:cNvSpPr>
            <a:spLocks noGrp="1"/>
          </p:cNvSpPr>
          <p:nvPr>
            <p:ph idx="1"/>
          </p:nvPr>
        </p:nvSpPr>
        <p:spPr/>
        <p:txBody>
          <a:bodyPr/>
          <a:lstStyle/>
          <a:p>
            <a:r>
              <a:rPr lang="en-GB" dirty="0" smtClean="0"/>
              <a:t>  </a:t>
            </a:r>
            <a:r>
              <a:rPr lang="en-US" dirty="0" smtClean="0"/>
              <a:t>Stay calm and in control </a:t>
            </a:r>
          </a:p>
          <a:p>
            <a:r>
              <a:rPr lang="en-US" dirty="0" smtClean="0"/>
              <a:t>  Use notes to stay on track </a:t>
            </a:r>
          </a:p>
          <a:p>
            <a:r>
              <a:rPr lang="en-US" dirty="0" smtClean="0"/>
              <a:t>  Speak loudly and clearly </a:t>
            </a:r>
          </a:p>
          <a:p>
            <a:r>
              <a:rPr lang="en-US" dirty="0" smtClean="0"/>
              <a:t>  Speak slow enough to understand </a:t>
            </a:r>
          </a:p>
          <a:p>
            <a:r>
              <a:rPr lang="en-US" dirty="0" smtClean="0"/>
              <a:t>  Change voice for emphasis </a:t>
            </a:r>
          </a:p>
          <a:p>
            <a:r>
              <a:rPr lang="en-US" dirty="0" smtClean="0"/>
              <a:t>  Maintain eye contact with audience </a:t>
            </a:r>
          </a:p>
          <a:p>
            <a:endParaRPr lang="en-GB" dirty="0"/>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40</a:t>
            </a:fld>
            <a:endParaRPr lang="en-GB"/>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Keys to a Successful Brief</a:t>
            </a:r>
            <a:endParaRPr lang="en-GB" dirty="0"/>
          </a:p>
        </p:txBody>
      </p:sp>
      <p:sp>
        <p:nvSpPr>
          <p:cNvPr id="3" name="Content Placeholder 2"/>
          <p:cNvSpPr>
            <a:spLocks noGrp="1"/>
          </p:cNvSpPr>
          <p:nvPr>
            <p:ph idx="1"/>
          </p:nvPr>
        </p:nvSpPr>
        <p:spPr/>
        <p:txBody>
          <a:bodyPr/>
          <a:lstStyle/>
          <a:p>
            <a:r>
              <a:rPr lang="en-GB" dirty="0" smtClean="0"/>
              <a:t>  </a:t>
            </a:r>
            <a:r>
              <a:rPr lang="en-US" dirty="0" smtClean="0"/>
              <a:t>Enthusiasm</a:t>
            </a:r>
          </a:p>
          <a:p>
            <a:r>
              <a:rPr lang="en-US" dirty="0" smtClean="0"/>
              <a:t>  Professionalism</a:t>
            </a:r>
          </a:p>
          <a:p>
            <a:r>
              <a:rPr lang="en-US" dirty="0" smtClean="0"/>
              <a:t>  Preparation</a:t>
            </a:r>
          </a:p>
          <a:p>
            <a:endParaRPr lang="en-GB" dirty="0"/>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41</a:t>
            </a:fld>
            <a:endParaRPr lang="en-GB"/>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Keys to a Successful Brief Cont…</a:t>
            </a:r>
            <a:endParaRPr lang="en-GB" dirty="0"/>
          </a:p>
        </p:txBody>
      </p:sp>
      <p:sp>
        <p:nvSpPr>
          <p:cNvPr id="3" name="Content Placeholder 2"/>
          <p:cNvSpPr>
            <a:spLocks noGrp="1"/>
          </p:cNvSpPr>
          <p:nvPr>
            <p:ph idx="1"/>
          </p:nvPr>
        </p:nvSpPr>
        <p:spPr/>
        <p:txBody>
          <a:bodyPr/>
          <a:lstStyle/>
          <a:p>
            <a:r>
              <a:rPr lang="en-GB" dirty="0" smtClean="0"/>
              <a:t>  </a:t>
            </a:r>
            <a:r>
              <a:rPr lang="en-US" dirty="0" smtClean="0"/>
              <a:t>Know the room</a:t>
            </a:r>
          </a:p>
          <a:p>
            <a:r>
              <a:rPr lang="en-US" dirty="0" smtClean="0"/>
              <a:t>  Know the audience  </a:t>
            </a:r>
          </a:p>
          <a:p>
            <a:r>
              <a:rPr lang="en-US" dirty="0" smtClean="0"/>
              <a:t>  Know your material </a:t>
            </a:r>
          </a:p>
          <a:p>
            <a:r>
              <a:rPr lang="en-US" dirty="0" smtClean="0"/>
              <a:t>  Visualize yourself giving your speech </a:t>
            </a:r>
          </a:p>
          <a:p>
            <a:r>
              <a:rPr lang="en-US" dirty="0" smtClean="0"/>
              <a:t>  Realize that people want you to succeed</a:t>
            </a:r>
          </a:p>
          <a:p>
            <a:r>
              <a:rPr lang="en-US" dirty="0" smtClean="0"/>
              <a:t>  Gain experience, it will build confidence </a:t>
            </a:r>
          </a:p>
          <a:p>
            <a:endParaRPr lang="en-GB" dirty="0"/>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42</a:t>
            </a:fld>
            <a:endParaRPr lang="en-GB"/>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Avoid Common Mistakes</a:t>
            </a:r>
            <a:endParaRPr lang="en-GB" dirty="0"/>
          </a:p>
        </p:txBody>
      </p:sp>
      <p:sp>
        <p:nvSpPr>
          <p:cNvPr id="3" name="Content Placeholder 2"/>
          <p:cNvSpPr>
            <a:spLocks noGrp="1"/>
          </p:cNvSpPr>
          <p:nvPr>
            <p:ph idx="1"/>
          </p:nvPr>
        </p:nvSpPr>
        <p:spPr/>
        <p:txBody>
          <a:bodyPr>
            <a:normAutofit lnSpcReduction="10000"/>
          </a:bodyPr>
          <a:lstStyle/>
          <a:p>
            <a:r>
              <a:rPr lang="en-GB" dirty="0" smtClean="0"/>
              <a:t>  </a:t>
            </a:r>
            <a:r>
              <a:rPr lang="en-US" dirty="0" smtClean="0"/>
              <a:t>Nervous habits:</a:t>
            </a:r>
          </a:p>
          <a:p>
            <a:pPr lvl="1"/>
            <a:r>
              <a:rPr lang="en-US" sz="3200" dirty="0" smtClean="0"/>
              <a:t> Repeating yourself</a:t>
            </a:r>
          </a:p>
          <a:p>
            <a:pPr lvl="1"/>
            <a:r>
              <a:rPr lang="en-US" sz="3200" dirty="0" smtClean="0"/>
              <a:t> Words or Phrases:</a:t>
            </a:r>
          </a:p>
          <a:p>
            <a:pPr lvl="2"/>
            <a:r>
              <a:rPr lang="en-US" sz="3200" dirty="0" smtClean="0"/>
              <a:t> “uh”, “um”, “you know”, “like that”</a:t>
            </a:r>
          </a:p>
          <a:p>
            <a:pPr lvl="1"/>
            <a:r>
              <a:rPr lang="en-US" sz="3200" dirty="0" smtClean="0"/>
              <a:t> Unnecessary movement:</a:t>
            </a:r>
          </a:p>
          <a:p>
            <a:pPr lvl="2"/>
            <a:r>
              <a:rPr lang="en-US" sz="3200" dirty="0" smtClean="0"/>
              <a:t> Playing with hands or objects in hands</a:t>
            </a:r>
          </a:p>
          <a:p>
            <a:pPr lvl="2"/>
            <a:r>
              <a:rPr lang="en-US" sz="3200" dirty="0" smtClean="0"/>
              <a:t> Rocking or twisting in place</a:t>
            </a:r>
          </a:p>
          <a:p>
            <a:pPr lvl="2"/>
            <a:r>
              <a:rPr lang="en-US" sz="3200" dirty="0" smtClean="0"/>
              <a:t> Some movement is OK</a:t>
            </a:r>
          </a:p>
          <a:p>
            <a:endParaRPr lang="en-GB" dirty="0"/>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43</a:t>
            </a:fld>
            <a:endParaRPr lang="en-GB"/>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Avoid Common Mistakes Cont..</a:t>
            </a:r>
            <a:endParaRPr lang="en-GB" dirty="0"/>
          </a:p>
        </p:txBody>
      </p:sp>
      <p:sp>
        <p:nvSpPr>
          <p:cNvPr id="3" name="Content Placeholder 2"/>
          <p:cNvSpPr>
            <a:spLocks noGrp="1"/>
          </p:cNvSpPr>
          <p:nvPr>
            <p:ph idx="1"/>
          </p:nvPr>
        </p:nvSpPr>
        <p:spPr/>
        <p:txBody>
          <a:bodyPr/>
          <a:lstStyle/>
          <a:p>
            <a:r>
              <a:rPr lang="en-GB" dirty="0" smtClean="0"/>
              <a:t>  </a:t>
            </a:r>
            <a:r>
              <a:rPr lang="en-US" dirty="0" smtClean="0"/>
              <a:t>Monotone voice</a:t>
            </a:r>
          </a:p>
          <a:p>
            <a:r>
              <a:rPr lang="en-US" dirty="0" smtClean="0"/>
              <a:t>  Speaking softly</a:t>
            </a:r>
          </a:p>
          <a:p>
            <a:r>
              <a:rPr lang="en-US" dirty="0" smtClean="0"/>
              <a:t>  Speaking too fast</a:t>
            </a:r>
          </a:p>
          <a:p>
            <a:r>
              <a:rPr lang="en-US" dirty="0" smtClean="0"/>
              <a:t>  Looking down or away</a:t>
            </a:r>
          </a:p>
          <a:p>
            <a:endParaRPr lang="en-GB" dirty="0"/>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44</a:t>
            </a:fld>
            <a:endParaRPr lang="en-GB"/>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Avoid Technical Problems</a:t>
            </a:r>
            <a:endParaRPr lang="en-GB" dirty="0"/>
          </a:p>
        </p:txBody>
      </p:sp>
      <p:sp>
        <p:nvSpPr>
          <p:cNvPr id="3" name="Content Placeholder 2"/>
          <p:cNvSpPr>
            <a:spLocks noGrp="1"/>
          </p:cNvSpPr>
          <p:nvPr>
            <p:ph idx="1"/>
          </p:nvPr>
        </p:nvSpPr>
        <p:spPr/>
        <p:txBody>
          <a:bodyPr/>
          <a:lstStyle/>
          <a:p>
            <a:r>
              <a:rPr lang="en-GB" dirty="0" smtClean="0"/>
              <a:t>  </a:t>
            </a:r>
            <a:r>
              <a:rPr lang="en-US" dirty="0" smtClean="0"/>
              <a:t>Set up equipment beforehand </a:t>
            </a:r>
          </a:p>
          <a:p>
            <a:r>
              <a:rPr lang="en-US" dirty="0" smtClean="0"/>
              <a:t>  Perform functions check</a:t>
            </a:r>
          </a:p>
          <a:p>
            <a:r>
              <a:rPr lang="en-US" dirty="0" smtClean="0"/>
              <a:t>  Have a back up presentation method </a:t>
            </a:r>
          </a:p>
          <a:p>
            <a:r>
              <a:rPr lang="en-US" dirty="0" smtClean="0"/>
              <a:t>  Bring at least two paper copies</a:t>
            </a:r>
          </a:p>
          <a:p>
            <a:endParaRPr lang="en-GB" dirty="0"/>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45</a:t>
            </a:fld>
            <a:endParaRPr lang="en-GB"/>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Briefing Suicide</a:t>
            </a:r>
            <a:endParaRPr lang="en-GB" dirty="0"/>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46</a:t>
            </a:fld>
            <a:endParaRPr lang="en-GB"/>
          </a:p>
        </p:txBody>
      </p:sp>
      <p:sp>
        <p:nvSpPr>
          <p:cNvPr id="7" name="Rectangle 3"/>
          <p:cNvSpPr>
            <a:spLocks noGrp="1" noChangeArrowheads="1"/>
          </p:cNvSpPr>
          <p:nvPr>
            <p:ph sz="half" idx="1"/>
          </p:nvPr>
        </p:nvSpPr>
        <p:spPr>
          <a:xfrm>
            <a:off x="677416" y="2133600"/>
            <a:ext cx="4038600" cy="4191000"/>
          </a:xfrm>
        </p:spPr>
        <p:txBody>
          <a:bodyPr>
            <a:normAutofit fontScale="92500" lnSpcReduction="10000"/>
          </a:bodyPr>
          <a:lstStyle/>
          <a:p>
            <a:pPr algn="just"/>
            <a:r>
              <a:rPr lang="en-US" dirty="0" smtClean="0"/>
              <a:t>  Demean content of the brief</a:t>
            </a:r>
          </a:p>
          <a:p>
            <a:pPr algn="just"/>
            <a:r>
              <a:rPr lang="en-US" dirty="0" smtClean="0"/>
              <a:t>  Make excuses for shortcomings</a:t>
            </a:r>
          </a:p>
          <a:p>
            <a:pPr algn="just"/>
            <a:r>
              <a:rPr lang="en-US" dirty="0" smtClean="0"/>
              <a:t>  Read your material</a:t>
            </a:r>
          </a:p>
          <a:p>
            <a:pPr algn="just"/>
            <a:r>
              <a:rPr lang="en-US" dirty="0" smtClean="0"/>
              <a:t>  Make up an answer during a brief</a:t>
            </a:r>
          </a:p>
          <a:p>
            <a:pPr algn="just"/>
            <a:r>
              <a:rPr lang="en-US" dirty="0" smtClean="0"/>
              <a:t>  Introduce new material in conclusion</a:t>
            </a:r>
          </a:p>
          <a:p>
            <a:pPr algn="just"/>
            <a:endParaRPr lang="en-US" dirty="0" smtClean="0"/>
          </a:p>
        </p:txBody>
      </p:sp>
      <p:sp>
        <p:nvSpPr>
          <p:cNvPr id="8" name="Subtitle 13"/>
          <p:cNvSpPr txBox="1">
            <a:spLocks/>
          </p:cNvSpPr>
          <p:nvPr/>
        </p:nvSpPr>
        <p:spPr>
          <a:xfrm>
            <a:off x="685800" y="1295400"/>
            <a:ext cx="7772400" cy="609600"/>
          </a:xfrm>
          <a:prstGeom prst="rect">
            <a:avLst/>
          </a:prstGeom>
        </p:spPr>
        <p:txBody>
          <a:bodyPr/>
          <a:lstStyle/>
          <a:p>
            <a:pPr marL="1588" marR="0" lvl="0" indent="12700" algn="l" defTabSz="914400" rtl="0" eaLnBrk="1" fontAlgn="auto" latinLnBrk="0" hangingPunct="1">
              <a:lnSpc>
                <a:spcPct val="100000"/>
              </a:lnSpc>
              <a:spcBef>
                <a:spcPct val="20000"/>
              </a:spcBef>
              <a:spcAft>
                <a:spcPts val="0"/>
              </a:spcAft>
              <a:buClrTx/>
              <a:buSzTx/>
              <a:buFont typeface="Wingdings" pitchFamily="2" charset="2"/>
              <a:buChar char="q"/>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NEVER, NEVER, NEVER</a:t>
            </a:r>
          </a:p>
        </p:txBody>
      </p:sp>
      <p:pic>
        <p:nvPicPr>
          <p:cNvPr id="9" name="Picture 4" descr="Picture7"/>
          <p:cNvPicPr>
            <a:picLocks noChangeAspect="1" noChangeArrowheads="1"/>
          </p:cNvPicPr>
          <p:nvPr/>
        </p:nvPicPr>
        <p:blipFill>
          <a:blip r:embed="rId2" cstate="screen"/>
          <a:srcRect/>
          <a:stretch>
            <a:fillRect/>
          </a:stretch>
        </p:blipFill>
        <p:spPr bwMode="auto">
          <a:xfrm>
            <a:off x="5069904" y="1988840"/>
            <a:ext cx="4038600" cy="4191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 Do This!</a:t>
            </a:r>
            <a:endParaRPr lang="en-GB" dirty="0"/>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47</a:t>
            </a:fld>
            <a:endParaRPr lang="en-GB"/>
          </a:p>
        </p:txBody>
      </p:sp>
      <p:pic>
        <p:nvPicPr>
          <p:cNvPr id="7" name="Picture 2"/>
          <p:cNvPicPr>
            <a:picLocks noChangeAspect="1" noChangeArrowheads="1"/>
          </p:cNvPicPr>
          <p:nvPr/>
        </p:nvPicPr>
        <p:blipFill>
          <a:blip r:embed="rId2" cstate="screen"/>
          <a:stretch>
            <a:fillRect/>
          </a:stretch>
        </p:blipFill>
        <p:spPr>
          <a:xfrm>
            <a:off x="457200" y="2502063"/>
            <a:ext cx="8229600" cy="2722237"/>
          </a:xfrm>
          <a:prstGeom prst="rect">
            <a:avLst/>
          </a:prstGeom>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GB" dirty="0"/>
          </a:p>
        </p:txBody>
      </p:sp>
      <p:sp>
        <p:nvSpPr>
          <p:cNvPr id="3" name="Content Placeholder 2"/>
          <p:cNvSpPr>
            <a:spLocks noGrp="1"/>
          </p:cNvSpPr>
          <p:nvPr>
            <p:ph idx="1"/>
          </p:nvPr>
        </p:nvSpPr>
        <p:spPr/>
        <p:txBody>
          <a:bodyPr/>
          <a:lstStyle/>
          <a:p>
            <a:r>
              <a:rPr lang="en-GB" dirty="0" smtClean="0"/>
              <a:t>  </a:t>
            </a:r>
            <a:r>
              <a:rPr lang="en-US" dirty="0" smtClean="0"/>
              <a:t>Purpose</a:t>
            </a:r>
          </a:p>
          <a:p>
            <a:r>
              <a:rPr lang="en-US" dirty="0" smtClean="0"/>
              <a:t>  Types of Brief</a:t>
            </a:r>
          </a:p>
          <a:p>
            <a:r>
              <a:rPr lang="en-US" dirty="0" smtClean="0"/>
              <a:t>  Briefing Steps</a:t>
            </a:r>
          </a:p>
          <a:p>
            <a:r>
              <a:rPr lang="en-US" dirty="0" smtClean="0"/>
              <a:t>  Common Errors</a:t>
            </a:r>
          </a:p>
          <a:p>
            <a:pPr lvl="1"/>
            <a:r>
              <a:rPr lang="en-US" sz="3200" dirty="0" smtClean="0"/>
              <a:t> Graphic, text, presentation</a:t>
            </a:r>
          </a:p>
          <a:p>
            <a:endParaRPr lang="en-GB" dirty="0"/>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48</a:t>
            </a:fld>
            <a:endParaRPr lang="en-GB"/>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on Learning</a:t>
            </a:r>
            <a:endParaRPr lang="en-GB" dirty="0"/>
          </a:p>
        </p:txBody>
      </p:sp>
      <p:sp>
        <p:nvSpPr>
          <p:cNvPr id="3" name="Content Placeholder 2"/>
          <p:cNvSpPr>
            <a:spLocks noGrp="1"/>
          </p:cNvSpPr>
          <p:nvPr>
            <p:ph idx="1"/>
          </p:nvPr>
        </p:nvSpPr>
        <p:spPr/>
        <p:txBody>
          <a:bodyPr>
            <a:normAutofit fontScale="92500" lnSpcReduction="20000"/>
          </a:bodyPr>
          <a:lstStyle/>
          <a:p>
            <a:pPr marL="514350" indent="-514350">
              <a:buNone/>
            </a:pPr>
            <a:r>
              <a:rPr lang="en-GB" dirty="0" smtClean="0"/>
              <a:t> </a:t>
            </a:r>
            <a:r>
              <a:rPr lang="en-US" dirty="0" smtClean="0"/>
              <a:t>Q.	Name 4 briefing tips</a:t>
            </a:r>
          </a:p>
          <a:p>
            <a:pPr marL="95250" indent="25400">
              <a:buAutoNum type="alphaUcPeriod"/>
            </a:pPr>
            <a:r>
              <a:rPr lang="en-US" dirty="0" smtClean="0"/>
              <a:t>   Stay calm and in control; Use notes to stay on track; Speak loudly and clearly; Speak slowly enough to be understood; Change voice for emphasis; Maintain eye contact with audience</a:t>
            </a:r>
          </a:p>
          <a:p>
            <a:pPr marL="514350" indent="-514350">
              <a:buAutoNum type="alphaUcPeriod"/>
            </a:pPr>
            <a:endParaRPr lang="en-US" dirty="0" smtClean="0"/>
          </a:p>
          <a:p>
            <a:pPr marL="514350" indent="-334963">
              <a:buNone/>
            </a:pPr>
            <a:r>
              <a:rPr lang="en-US" dirty="0" smtClean="0"/>
              <a:t>Q.	Give 3 things to avoid doing during a brief</a:t>
            </a:r>
          </a:p>
          <a:p>
            <a:pPr marL="184150" indent="25400">
              <a:buNone/>
            </a:pPr>
            <a:r>
              <a:rPr lang="en-US" dirty="0" smtClean="0"/>
              <a:t>A.	Monotone voice, looking down or away, nervous habits (repeating yourself, using filler words), unnecessary movements, PowerPoint errors (bad font, too many bullets, busy slides)</a:t>
            </a:r>
            <a:endParaRPr lang="en-GB" dirty="0"/>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49</a:t>
            </a:fld>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Military Briefings</a:t>
            </a:r>
            <a:endParaRPr lang="en-GB" dirty="0"/>
          </a:p>
        </p:txBody>
      </p:sp>
      <p:sp>
        <p:nvSpPr>
          <p:cNvPr id="3" name="Content Placeholder 2"/>
          <p:cNvSpPr>
            <a:spLocks noGrp="1"/>
          </p:cNvSpPr>
          <p:nvPr>
            <p:ph idx="1"/>
          </p:nvPr>
        </p:nvSpPr>
        <p:spPr/>
        <p:txBody>
          <a:bodyPr/>
          <a:lstStyle/>
          <a:p>
            <a:r>
              <a:rPr lang="en-US" dirty="0" smtClean="0"/>
              <a:t>  Information</a:t>
            </a:r>
          </a:p>
          <a:p>
            <a:r>
              <a:rPr lang="en-US" dirty="0" smtClean="0"/>
              <a:t>  Decision</a:t>
            </a:r>
          </a:p>
          <a:p>
            <a:r>
              <a:rPr lang="en-US" dirty="0" smtClean="0"/>
              <a:t>  Mission</a:t>
            </a:r>
          </a:p>
          <a:p>
            <a:r>
              <a:rPr lang="en-US" dirty="0" smtClean="0"/>
              <a:t>  Staff</a:t>
            </a:r>
          </a:p>
          <a:p>
            <a:endParaRPr lang="en-GB" dirty="0"/>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5</a:t>
            </a:fld>
            <a:endParaRPr lang="en-GB"/>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2780928"/>
            <a:ext cx="8229600" cy="1152128"/>
          </a:xfrm>
        </p:spPr>
        <p:txBody>
          <a:bodyPr>
            <a:noAutofit/>
          </a:bodyPr>
          <a:lstStyle/>
          <a:p>
            <a:pPr algn="ctr">
              <a:buNone/>
            </a:pPr>
            <a:r>
              <a:rPr lang="en-US" sz="7200" b="1" dirty="0" smtClean="0"/>
              <a:t>Questions?</a:t>
            </a:r>
            <a:endParaRPr lang="en-GB" sz="7200" b="1" dirty="0"/>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50</a:t>
            </a:fld>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BRIEFING</a:t>
            </a:r>
            <a:endParaRPr lang="en-GB" dirty="0"/>
          </a:p>
        </p:txBody>
      </p:sp>
      <p:sp>
        <p:nvSpPr>
          <p:cNvPr id="3" name="Content Placeholder 2"/>
          <p:cNvSpPr>
            <a:spLocks noGrp="1"/>
          </p:cNvSpPr>
          <p:nvPr>
            <p:ph idx="1"/>
          </p:nvPr>
        </p:nvSpPr>
        <p:spPr/>
        <p:txBody>
          <a:bodyPr/>
          <a:lstStyle/>
          <a:p>
            <a:r>
              <a:rPr lang="en-US" sz="2800" dirty="0" smtClean="0"/>
              <a:t>  Used to brief primary facts</a:t>
            </a:r>
          </a:p>
          <a:p>
            <a:r>
              <a:rPr lang="en-US" sz="2800" dirty="0" smtClean="0"/>
              <a:t>  When:</a:t>
            </a:r>
          </a:p>
          <a:p>
            <a:pPr lvl="1"/>
            <a:r>
              <a:rPr lang="en-US" dirty="0" smtClean="0"/>
              <a:t>  High priority information requiring immediate attention</a:t>
            </a:r>
          </a:p>
          <a:p>
            <a:pPr lvl="1"/>
            <a:r>
              <a:rPr lang="en-US" dirty="0" smtClean="0"/>
              <a:t>  Great amount of information to brief</a:t>
            </a:r>
          </a:p>
          <a:p>
            <a:pPr lvl="2"/>
            <a:r>
              <a:rPr lang="en-US" sz="2800" dirty="0" smtClean="0"/>
              <a:t> Complex information/plans</a:t>
            </a:r>
          </a:p>
          <a:p>
            <a:pPr lvl="2"/>
            <a:r>
              <a:rPr lang="en-US" sz="2800" dirty="0" smtClean="0"/>
              <a:t> Systems and statistics</a:t>
            </a:r>
          </a:p>
          <a:p>
            <a:pPr lvl="1"/>
            <a:r>
              <a:rPr lang="en-US" dirty="0" smtClean="0"/>
              <a:t> Conclusions/ recommendations not included in brief</a:t>
            </a:r>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6</a:t>
            </a:fld>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dirty="0" smtClean="0"/>
              <a:t>INFORMATION BRIEF FORMAT</a:t>
            </a:r>
            <a:endParaRPr lang="en-GB" sz="3800" dirty="0"/>
          </a:p>
        </p:txBody>
      </p:sp>
      <p:sp>
        <p:nvSpPr>
          <p:cNvPr id="3" name="Content Placeholder 2"/>
          <p:cNvSpPr>
            <a:spLocks noGrp="1"/>
          </p:cNvSpPr>
          <p:nvPr>
            <p:ph idx="1"/>
          </p:nvPr>
        </p:nvSpPr>
        <p:spPr/>
        <p:txBody>
          <a:bodyPr>
            <a:normAutofit lnSpcReduction="10000"/>
          </a:bodyPr>
          <a:lstStyle/>
          <a:p>
            <a:r>
              <a:rPr lang="en-US" dirty="0" smtClean="0"/>
              <a:t>Greeting</a:t>
            </a:r>
          </a:p>
          <a:p>
            <a:r>
              <a:rPr lang="en-US" dirty="0" smtClean="0"/>
              <a:t>  Type and Classification</a:t>
            </a:r>
          </a:p>
          <a:p>
            <a:r>
              <a:rPr lang="en-US" dirty="0" smtClean="0"/>
              <a:t>  Purpose and Scope</a:t>
            </a:r>
          </a:p>
          <a:p>
            <a:pPr lvl="1"/>
            <a:r>
              <a:rPr lang="en-US" sz="3200" dirty="0" smtClean="0"/>
              <a:t> I will cover the operations plan for Field Training Exercise “Team Spirit”</a:t>
            </a:r>
          </a:p>
          <a:p>
            <a:r>
              <a:rPr lang="en-US" dirty="0" smtClean="0"/>
              <a:t> Outline or Procedure</a:t>
            </a:r>
          </a:p>
          <a:p>
            <a:r>
              <a:rPr lang="en-US" dirty="0" smtClean="0"/>
              <a:t> Body</a:t>
            </a:r>
          </a:p>
          <a:p>
            <a:r>
              <a:rPr lang="en-US" dirty="0" smtClean="0"/>
              <a:t> Closing</a:t>
            </a:r>
            <a:endParaRPr lang="en-GB" dirty="0"/>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7</a:t>
            </a:fld>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BRIEFING</a:t>
            </a:r>
            <a:endParaRPr lang="en-GB" dirty="0"/>
          </a:p>
        </p:txBody>
      </p:sp>
      <p:sp>
        <p:nvSpPr>
          <p:cNvPr id="3" name="Content Placeholder 2"/>
          <p:cNvSpPr>
            <a:spLocks noGrp="1"/>
          </p:cNvSpPr>
          <p:nvPr>
            <p:ph idx="1"/>
          </p:nvPr>
        </p:nvSpPr>
        <p:spPr/>
        <p:txBody>
          <a:bodyPr>
            <a:normAutofit lnSpcReduction="10000"/>
          </a:bodyPr>
          <a:lstStyle/>
          <a:p>
            <a:r>
              <a:rPr lang="en-US" dirty="0" smtClean="0"/>
              <a:t> Used to obtain a decision</a:t>
            </a:r>
          </a:p>
          <a:p>
            <a:r>
              <a:rPr lang="en-US" dirty="0" smtClean="0"/>
              <a:t>  Obtains an answer to a question or results in a decision on a course of action</a:t>
            </a:r>
          </a:p>
          <a:p>
            <a:r>
              <a:rPr lang="en-US" dirty="0" smtClean="0"/>
              <a:t>  Presents the recommended solution resulting from analysis or study of a problem or problem area</a:t>
            </a:r>
          </a:p>
          <a:p>
            <a:r>
              <a:rPr lang="en-US" dirty="0" smtClean="0"/>
              <a:t> Vary in formality and detail, depending on the level of command and the decision makers’ knowledge of the subject</a:t>
            </a:r>
          </a:p>
          <a:p>
            <a:endParaRPr lang="en-GB" dirty="0"/>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8</a:t>
            </a:fld>
            <a:endParaRPr lang="en-GB"/>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DECISION BRIEF FORMAT </a:t>
            </a:r>
            <a:endParaRPr lang="en-GB" dirty="0"/>
          </a:p>
        </p:txBody>
      </p:sp>
      <p:sp>
        <p:nvSpPr>
          <p:cNvPr id="3" name="Content Placeholder 2"/>
          <p:cNvSpPr>
            <a:spLocks noGrp="1"/>
          </p:cNvSpPr>
          <p:nvPr>
            <p:ph idx="1"/>
          </p:nvPr>
        </p:nvSpPr>
        <p:spPr>
          <a:xfrm>
            <a:off x="457200" y="1340768"/>
            <a:ext cx="8229600" cy="4525963"/>
          </a:xfrm>
        </p:spPr>
        <p:txBody>
          <a:bodyPr>
            <a:noAutofit/>
          </a:bodyPr>
          <a:lstStyle/>
          <a:p>
            <a:pPr>
              <a:spcBef>
                <a:spcPts val="0"/>
              </a:spcBef>
            </a:pPr>
            <a:r>
              <a:rPr lang="en-US" sz="2500" dirty="0" smtClean="0"/>
              <a:t>  Introduction</a:t>
            </a:r>
          </a:p>
          <a:p>
            <a:pPr lvl="1">
              <a:spcBef>
                <a:spcPts val="0"/>
              </a:spcBef>
            </a:pPr>
            <a:r>
              <a:rPr lang="en-US" sz="2500" dirty="0" smtClean="0"/>
              <a:t>  Greeting</a:t>
            </a:r>
          </a:p>
          <a:p>
            <a:pPr lvl="1">
              <a:spcBef>
                <a:spcPts val="0"/>
              </a:spcBef>
            </a:pPr>
            <a:r>
              <a:rPr lang="en-US" sz="2500" dirty="0" smtClean="0"/>
              <a:t>  Type, classification and purpose of briefing</a:t>
            </a:r>
          </a:p>
          <a:p>
            <a:pPr lvl="1">
              <a:spcBef>
                <a:spcPts val="0"/>
              </a:spcBef>
            </a:pPr>
            <a:r>
              <a:rPr lang="en-US" sz="2500" dirty="0" smtClean="0"/>
              <a:t>  Statement of problem</a:t>
            </a:r>
          </a:p>
          <a:p>
            <a:pPr lvl="1">
              <a:spcBef>
                <a:spcPts val="0"/>
              </a:spcBef>
            </a:pPr>
            <a:r>
              <a:rPr lang="en-US" sz="2500" dirty="0" smtClean="0"/>
              <a:t>  Recommendation</a:t>
            </a:r>
          </a:p>
          <a:p>
            <a:pPr>
              <a:spcBef>
                <a:spcPts val="0"/>
              </a:spcBef>
            </a:pPr>
            <a:r>
              <a:rPr lang="en-US" sz="2500" dirty="0" smtClean="0"/>
              <a:t> Body</a:t>
            </a:r>
          </a:p>
          <a:p>
            <a:pPr>
              <a:spcBef>
                <a:spcPts val="0"/>
              </a:spcBef>
            </a:pPr>
            <a:r>
              <a:rPr lang="en-US" sz="2500" dirty="0" smtClean="0"/>
              <a:t> Courses of Action</a:t>
            </a:r>
          </a:p>
          <a:p>
            <a:pPr lvl="1">
              <a:spcBef>
                <a:spcPts val="0"/>
              </a:spcBef>
            </a:pPr>
            <a:r>
              <a:rPr lang="en-US" sz="2500" dirty="0" smtClean="0"/>
              <a:t> Analysis</a:t>
            </a:r>
          </a:p>
          <a:p>
            <a:pPr lvl="1">
              <a:spcBef>
                <a:spcPts val="0"/>
              </a:spcBef>
            </a:pPr>
            <a:r>
              <a:rPr lang="en-US" sz="2500" dirty="0" smtClean="0"/>
              <a:t> Comparison</a:t>
            </a:r>
          </a:p>
          <a:p>
            <a:pPr>
              <a:spcBef>
                <a:spcPts val="0"/>
              </a:spcBef>
            </a:pPr>
            <a:r>
              <a:rPr lang="en-US" sz="2500" dirty="0" smtClean="0"/>
              <a:t>  Conclusion</a:t>
            </a:r>
          </a:p>
          <a:p>
            <a:pPr>
              <a:spcBef>
                <a:spcPts val="0"/>
              </a:spcBef>
            </a:pPr>
            <a:r>
              <a:rPr lang="en-US" sz="2500" dirty="0" smtClean="0"/>
              <a:t>  Questions</a:t>
            </a:r>
          </a:p>
          <a:p>
            <a:pPr>
              <a:spcBef>
                <a:spcPts val="0"/>
              </a:spcBef>
            </a:pPr>
            <a:r>
              <a:rPr lang="en-US" sz="2500" dirty="0" smtClean="0"/>
              <a:t>  Restatement of Recommendation</a:t>
            </a:r>
          </a:p>
          <a:p>
            <a:pPr>
              <a:spcBef>
                <a:spcPts val="0"/>
              </a:spcBef>
            </a:pPr>
            <a:r>
              <a:rPr lang="en-US" sz="2500" dirty="0" smtClean="0"/>
              <a:t>  Request a Decision</a:t>
            </a:r>
          </a:p>
        </p:txBody>
      </p:sp>
      <p:sp>
        <p:nvSpPr>
          <p:cNvPr id="4" name="Date Placeholder 3"/>
          <p:cNvSpPr>
            <a:spLocks noGrp="1"/>
          </p:cNvSpPr>
          <p:nvPr>
            <p:ph type="dt" sz="half" idx="10"/>
          </p:nvPr>
        </p:nvSpPr>
        <p:spPr/>
        <p:txBody>
          <a:bodyPr/>
          <a:lstStyle/>
          <a:p>
            <a:fld id="{93511866-3C1E-433F-B091-3EB35B20ADE5}" type="datetime4">
              <a:rPr lang="en-GB" smtClean="0"/>
              <a:pPr/>
              <a:t>27 January 2021</a:t>
            </a:fld>
            <a:endParaRPr lang="en-GB"/>
          </a:p>
        </p:txBody>
      </p:sp>
      <p:sp>
        <p:nvSpPr>
          <p:cNvPr id="5" name="Footer Placeholder 4"/>
          <p:cNvSpPr>
            <a:spLocks noGrp="1"/>
          </p:cNvSpPr>
          <p:nvPr>
            <p:ph type="ftr" sz="quarter" idx="11"/>
          </p:nvPr>
        </p:nvSpPr>
        <p:spPr/>
        <p:txBody>
          <a:bodyPr/>
          <a:lstStyle/>
          <a:p>
            <a:r>
              <a:rPr lang="en-GB" smtClean="0"/>
              <a:t>RESTRICTED</a:t>
            </a:r>
            <a:endParaRPr lang="en-GB"/>
          </a:p>
        </p:txBody>
      </p:sp>
      <p:sp>
        <p:nvSpPr>
          <p:cNvPr id="6" name="Slide Number Placeholder 5"/>
          <p:cNvSpPr>
            <a:spLocks noGrp="1"/>
          </p:cNvSpPr>
          <p:nvPr>
            <p:ph type="sldNum" sz="quarter" idx="12"/>
          </p:nvPr>
        </p:nvSpPr>
        <p:spPr/>
        <p:txBody>
          <a:bodyPr/>
          <a:lstStyle/>
          <a:p>
            <a:fld id="{D53833F6-EF3F-417E-8111-432B8F1661BD}" type="slidenum">
              <a:rPr lang="en-GB" smtClean="0"/>
              <a:pPr/>
              <a:t>9</a:t>
            </a:fld>
            <a:endParaRPr lang="en-GB"/>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TotalTime>
  <Words>1544</Words>
  <Application>Microsoft Office PowerPoint</Application>
  <PresentationFormat>On-screen Show (4:3)</PresentationFormat>
  <Paragraphs>483</Paragraphs>
  <Slides>50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50</vt:i4>
      </vt:variant>
    </vt:vector>
  </HeadingPairs>
  <TitlesOfParts>
    <vt:vector size="59" baseType="lpstr">
      <vt:lpstr>Microsoft YaHei</vt:lpstr>
      <vt:lpstr>Agency FB</vt:lpstr>
      <vt:lpstr>Arial</vt:lpstr>
      <vt:lpstr>Berlin Sans FB Demi</vt:lpstr>
      <vt:lpstr>Calibri</vt:lpstr>
      <vt:lpstr>Tahoma</vt:lpstr>
      <vt:lpstr>Times New Roman</vt:lpstr>
      <vt:lpstr>Wingdings</vt:lpstr>
      <vt:lpstr>Office Theme</vt:lpstr>
      <vt:lpstr>MILITARY BRIEFING FUNDAMENTALS</vt:lpstr>
      <vt:lpstr>LEARNING OBJECTIVES</vt:lpstr>
      <vt:lpstr>Comms Is Most Effective When It Is …</vt:lpstr>
      <vt:lpstr>Purpose of Intelligence Briefs</vt:lpstr>
      <vt:lpstr>Types Of Military Briefings</vt:lpstr>
      <vt:lpstr>INFORMATION BRIEFING</vt:lpstr>
      <vt:lpstr>INFORMATION BRIEF FORMAT</vt:lpstr>
      <vt:lpstr>DECISION BRIEFING</vt:lpstr>
      <vt:lpstr>DECISION BRIEF FORMAT </vt:lpstr>
      <vt:lpstr>MISSION BRIEFING</vt:lpstr>
      <vt:lpstr>MISSION BRIEF FORMAT</vt:lpstr>
      <vt:lpstr>STAFF BRIEFING</vt:lpstr>
      <vt:lpstr>STAFF BRIEFING FORMAT</vt:lpstr>
      <vt:lpstr>Procedure For Developing a Brief</vt:lpstr>
      <vt:lpstr>STEP 1: ANALYZE TASK</vt:lpstr>
      <vt:lpstr>STEP 1: ANALYZE TASK Cont…</vt:lpstr>
      <vt:lpstr>STEP 1: ANALYZE TASK Cont…</vt:lpstr>
      <vt:lpstr>STEP 1: ANALYZE TASK Cont…</vt:lpstr>
      <vt:lpstr>STEP 2: SELECT AND ORGANIZE      MATERIAL</vt:lpstr>
      <vt:lpstr>STEP 3: WRITE THE BRIEF</vt:lpstr>
      <vt:lpstr>STEP 4: PREPARE GRAPHICS</vt:lpstr>
      <vt:lpstr>TEXT</vt:lpstr>
      <vt:lpstr>Text</vt:lpstr>
      <vt:lpstr>TEXT ERRORS</vt:lpstr>
      <vt:lpstr>APPEARANCE</vt:lpstr>
      <vt:lpstr>VISUAL  AIDS</vt:lpstr>
      <vt:lpstr>MAPS</vt:lpstr>
      <vt:lpstr>Models and Diagrams</vt:lpstr>
      <vt:lpstr>Vertical Bar Chart</vt:lpstr>
      <vt:lpstr>Pie Chart</vt:lpstr>
      <vt:lpstr>Graphic Errors</vt:lpstr>
      <vt:lpstr>Step 5: Rehearse the Brief</vt:lpstr>
      <vt:lpstr>Step 6: Present the Brief</vt:lpstr>
      <vt:lpstr>Step 6: Present the Brief Cont…</vt:lpstr>
      <vt:lpstr>Introduction</vt:lpstr>
      <vt:lpstr>Sample Introduction</vt:lpstr>
      <vt:lpstr>Conclusion</vt:lpstr>
      <vt:lpstr>Follow-Up</vt:lpstr>
      <vt:lpstr>Briefing Tips</vt:lpstr>
      <vt:lpstr>Delivery Techniques</vt:lpstr>
      <vt:lpstr>Keys to a Successful Brief</vt:lpstr>
      <vt:lpstr>Keys to a Successful Brief Cont…</vt:lpstr>
      <vt:lpstr>Avoid Common Mistakes</vt:lpstr>
      <vt:lpstr>Avoid Common Mistakes Cont..</vt:lpstr>
      <vt:lpstr>Avoid Technical Problems</vt:lpstr>
      <vt:lpstr>Briefing Suicide</vt:lpstr>
      <vt:lpstr>Don’t Do This!</vt:lpstr>
      <vt:lpstr>Summary</vt:lpstr>
      <vt:lpstr>Check on Learning</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pc</dc:creator>
  <cp:lastModifiedBy>Naya</cp:lastModifiedBy>
  <cp:revision>25</cp:revision>
  <dcterms:created xsi:type="dcterms:W3CDTF">2020-10-12T08:04:06Z</dcterms:created>
  <dcterms:modified xsi:type="dcterms:W3CDTF">2021-01-27T16:19:38Z</dcterms:modified>
</cp:coreProperties>
</file>