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1.webp" ContentType="image/webp"/>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handoutMasterIdLst>
    <p:handoutMasterId r:id="rId42"/>
  </p:handoutMasterIdLst>
  <p:sldIdLst>
    <p:sldId id="455" r:id="rId2"/>
    <p:sldId id="432" r:id="rId3"/>
    <p:sldId id="291" r:id="rId4"/>
    <p:sldId id="425" r:id="rId5"/>
    <p:sldId id="306" r:id="rId6"/>
    <p:sldId id="292" r:id="rId7"/>
    <p:sldId id="447" r:id="rId8"/>
    <p:sldId id="427" r:id="rId9"/>
    <p:sldId id="319" r:id="rId10"/>
    <p:sldId id="428" r:id="rId11"/>
    <p:sldId id="429" r:id="rId12"/>
    <p:sldId id="315" r:id="rId13"/>
    <p:sldId id="313" r:id="rId14"/>
    <p:sldId id="314" r:id="rId15"/>
    <p:sldId id="311" r:id="rId16"/>
    <p:sldId id="405" r:id="rId17"/>
    <p:sldId id="271" r:id="rId18"/>
    <p:sldId id="448" r:id="rId19"/>
    <p:sldId id="273" r:id="rId20"/>
    <p:sldId id="275" r:id="rId21"/>
    <p:sldId id="276" r:id="rId22"/>
    <p:sldId id="451" r:id="rId23"/>
    <p:sldId id="452" r:id="rId24"/>
    <p:sldId id="453" r:id="rId25"/>
    <p:sldId id="456" r:id="rId26"/>
    <p:sldId id="278" r:id="rId27"/>
    <p:sldId id="279" r:id="rId28"/>
    <p:sldId id="281" r:id="rId29"/>
    <p:sldId id="282" r:id="rId30"/>
    <p:sldId id="283" r:id="rId31"/>
    <p:sldId id="284" r:id="rId32"/>
    <p:sldId id="301" r:id="rId33"/>
    <p:sldId id="457" r:id="rId34"/>
    <p:sldId id="458" r:id="rId35"/>
    <p:sldId id="296" r:id="rId36"/>
    <p:sldId id="289" r:id="rId37"/>
    <p:sldId id="297" r:id="rId38"/>
    <p:sldId id="454" r:id="rId39"/>
    <p:sldId id="302" r:id="rId40"/>
  </p:sldIdLst>
  <p:sldSz cx="12192000" cy="6858000"/>
  <p:notesSz cx="7102475" cy="9388475"/>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AC1EA6-A734-4452-9246-7C6E29841580}">
          <p14:sldIdLst>
            <p14:sldId id="455"/>
            <p14:sldId id="432"/>
            <p14:sldId id="291"/>
            <p14:sldId id="425"/>
            <p14:sldId id="306"/>
            <p14:sldId id="292"/>
            <p14:sldId id="447"/>
            <p14:sldId id="427"/>
            <p14:sldId id="319"/>
            <p14:sldId id="428"/>
            <p14:sldId id="429"/>
            <p14:sldId id="315"/>
            <p14:sldId id="313"/>
            <p14:sldId id="314"/>
            <p14:sldId id="311"/>
            <p14:sldId id="405"/>
            <p14:sldId id="271"/>
            <p14:sldId id="448"/>
            <p14:sldId id="273"/>
            <p14:sldId id="275"/>
            <p14:sldId id="276"/>
            <p14:sldId id="451"/>
            <p14:sldId id="452"/>
            <p14:sldId id="453"/>
            <p14:sldId id="456"/>
            <p14:sldId id="278"/>
            <p14:sldId id="279"/>
            <p14:sldId id="281"/>
            <p14:sldId id="282"/>
            <p14:sldId id="283"/>
            <p14:sldId id="284"/>
            <p14:sldId id="301"/>
            <p14:sldId id="457"/>
            <p14:sldId id="458"/>
            <p14:sldId id="296"/>
            <p14:sldId id="289"/>
            <p14:sldId id="297"/>
            <p14:sldId id="454"/>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wambire" initials="M" lastIdx="1" clrIdx="0">
    <p:extLst>
      <p:ext uri="{19B8F6BF-5375-455C-9EA6-DF929625EA0E}">
        <p15:presenceInfo xmlns:p15="http://schemas.microsoft.com/office/powerpoint/2012/main" userId="Mwambire" providerId="None"/>
      </p:ext>
    </p:extLst>
  </p:cmAuthor>
  <p:cmAuthor id="2" name="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FB7"/>
    <a:srgbClr val="FF4343"/>
    <a:srgbClr val="E4BAB2"/>
    <a:srgbClr val="E4DCD4"/>
    <a:srgbClr val="F5F2EF"/>
    <a:srgbClr val="222164"/>
    <a:srgbClr val="9C8C4B"/>
    <a:srgbClr val="6C0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8655" autoAdjust="0"/>
  </p:normalViewPr>
  <p:slideViewPr>
    <p:cSldViewPr snapToGrid="0" snapToObjects="1">
      <p:cViewPr varScale="1">
        <p:scale>
          <a:sx n="47" d="100"/>
          <a:sy n="47" d="100"/>
        </p:scale>
        <p:origin x="1542" y="4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2" d="100"/>
          <a:sy n="82" d="100"/>
        </p:scale>
        <p:origin x="381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41760-8A80-4ACD-8630-4AA0B54C2CC6}"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fr-FR"/>
        </a:p>
      </dgm:t>
    </dgm:pt>
    <dgm:pt modelId="{275F8FC3-F413-49B7-8F16-988C3143B995}">
      <dgm:prSet custT="1"/>
      <dgm:spPr/>
      <dgm:t>
        <a:bodyPr/>
        <a:lstStyle/>
        <a:p>
          <a:r>
            <a:rPr lang="en-GB" sz="2400" b="1" dirty="0"/>
            <a:t>Cyber Security</a:t>
          </a:r>
          <a:endParaRPr lang="fr-FR" sz="2400" b="1" dirty="0"/>
        </a:p>
      </dgm:t>
    </dgm:pt>
    <dgm:pt modelId="{21434891-6EC3-48EB-9454-3E46368407BE}" type="parTrans" cxnId="{C8B5C10D-3A66-42AD-ADF2-02C7738FB112}">
      <dgm:prSet/>
      <dgm:spPr/>
      <dgm:t>
        <a:bodyPr/>
        <a:lstStyle/>
        <a:p>
          <a:endParaRPr lang="fr-FR"/>
        </a:p>
      </dgm:t>
    </dgm:pt>
    <dgm:pt modelId="{2B4AB1A7-C8A9-4169-BBB6-D5556E356509}" type="sibTrans" cxnId="{C8B5C10D-3A66-42AD-ADF2-02C7738FB112}">
      <dgm:prSet/>
      <dgm:spPr/>
      <dgm:t>
        <a:bodyPr/>
        <a:lstStyle/>
        <a:p>
          <a:endParaRPr lang="fr-FR"/>
        </a:p>
      </dgm:t>
    </dgm:pt>
    <dgm:pt modelId="{86D9C583-6CF7-4E2C-A2EC-55F05A48480F}">
      <dgm:prSet custT="1"/>
      <dgm:spPr/>
      <dgm:t>
        <a:bodyPr/>
        <a:lstStyle/>
        <a:p>
          <a:pPr marL="0" indent="0" algn="just">
            <a:lnSpc>
              <a:spcPct val="100000"/>
            </a:lnSpc>
            <a:spcAft>
              <a:spcPts val="0"/>
            </a:spcAft>
            <a:buNone/>
          </a:pPr>
          <a:r>
            <a:rPr lang="en-GB" sz="2100" b="0" dirty="0"/>
            <a:t>Comprises technologies, processes and controls that are designed to protect systems, networks and data from malicious acts undertaken via cyber-space such as attacks, damage or unauthorized access. </a:t>
          </a:r>
          <a:endParaRPr lang="fr-FR" sz="2100" b="0" dirty="0"/>
        </a:p>
      </dgm:t>
    </dgm:pt>
    <dgm:pt modelId="{C46BA042-0623-4B2B-85E3-06BF1819862F}" type="parTrans" cxnId="{5EAA642E-18D8-459D-8219-E4331960249F}">
      <dgm:prSet/>
      <dgm:spPr/>
      <dgm:t>
        <a:bodyPr/>
        <a:lstStyle/>
        <a:p>
          <a:endParaRPr lang="fr-FR"/>
        </a:p>
      </dgm:t>
    </dgm:pt>
    <dgm:pt modelId="{CAD88492-611F-4BA8-A10E-CAC294289B79}" type="sibTrans" cxnId="{5EAA642E-18D8-459D-8219-E4331960249F}">
      <dgm:prSet/>
      <dgm:spPr/>
      <dgm:t>
        <a:bodyPr/>
        <a:lstStyle/>
        <a:p>
          <a:endParaRPr lang="fr-FR"/>
        </a:p>
      </dgm:t>
    </dgm:pt>
    <dgm:pt modelId="{ABBF2181-343E-495F-9F39-2F828F3F03CF}" type="pres">
      <dgm:prSet presAssocID="{8E541760-8A80-4ACD-8630-4AA0B54C2CC6}" presName="linear" presStyleCnt="0">
        <dgm:presLayoutVars>
          <dgm:dir/>
          <dgm:animLvl val="lvl"/>
          <dgm:resizeHandles val="exact"/>
        </dgm:presLayoutVars>
      </dgm:prSet>
      <dgm:spPr/>
      <dgm:t>
        <a:bodyPr/>
        <a:lstStyle/>
        <a:p>
          <a:endParaRPr lang="en-US"/>
        </a:p>
      </dgm:t>
    </dgm:pt>
    <dgm:pt modelId="{B47C9886-2421-4DC4-950F-6EBFE9755A7C}" type="pres">
      <dgm:prSet presAssocID="{275F8FC3-F413-49B7-8F16-988C3143B995}" presName="parentLin" presStyleCnt="0"/>
      <dgm:spPr/>
    </dgm:pt>
    <dgm:pt modelId="{5B16AF06-7DFC-4443-BBB6-A280582FDD11}" type="pres">
      <dgm:prSet presAssocID="{275F8FC3-F413-49B7-8F16-988C3143B995}" presName="parentLeftMargin" presStyleLbl="node1" presStyleIdx="0" presStyleCnt="1"/>
      <dgm:spPr/>
      <dgm:t>
        <a:bodyPr/>
        <a:lstStyle/>
        <a:p>
          <a:endParaRPr lang="en-US"/>
        </a:p>
      </dgm:t>
    </dgm:pt>
    <dgm:pt modelId="{7B9D7A6C-1F52-43C5-A05A-157C066A04FB}" type="pres">
      <dgm:prSet presAssocID="{275F8FC3-F413-49B7-8F16-988C3143B995}" presName="parentText" presStyleLbl="node1" presStyleIdx="0" presStyleCnt="1" custScaleY="77772" custLinFactY="-200000" custLinFactNeighborX="-62234" custLinFactNeighborY="-201509">
        <dgm:presLayoutVars>
          <dgm:chMax val="0"/>
          <dgm:bulletEnabled val="1"/>
        </dgm:presLayoutVars>
      </dgm:prSet>
      <dgm:spPr/>
      <dgm:t>
        <a:bodyPr/>
        <a:lstStyle/>
        <a:p>
          <a:endParaRPr lang="en-US"/>
        </a:p>
      </dgm:t>
    </dgm:pt>
    <dgm:pt modelId="{000AC834-FF48-4FD5-979B-19B592CB0553}" type="pres">
      <dgm:prSet presAssocID="{275F8FC3-F413-49B7-8F16-988C3143B995}" presName="negativeSpace" presStyleCnt="0"/>
      <dgm:spPr/>
    </dgm:pt>
    <dgm:pt modelId="{CD22E36A-138D-4129-BECA-095906B2903F}" type="pres">
      <dgm:prSet presAssocID="{275F8FC3-F413-49B7-8F16-988C3143B995}" presName="childText" presStyleLbl="conFgAcc1" presStyleIdx="0" presStyleCnt="1" custScaleY="106807" custLinFactY="-137566" custLinFactNeighborY="-200000">
        <dgm:presLayoutVars>
          <dgm:bulletEnabled val="1"/>
        </dgm:presLayoutVars>
      </dgm:prSet>
      <dgm:spPr/>
      <dgm:t>
        <a:bodyPr/>
        <a:lstStyle/>
        <a:p>
          <a:endParaRPr lang="en-US"/>
        </a:p>
      </dgm:t>
    </dgm:pt>
  </dgm:ptLst>
  <dgm:cxnLst>
    <dgm:cxn modelId="{65342AAE-F5D9-481E-A21A-E8DC1557EAD2}" type="presOf" srcId="{275F8FC3-F413-49B7-8F16-988C3143B995}" destId="{5B16AF06-7DFC-4443-BBB6-A280582FDD11}" srcOrd="0" destOrd="0" presId="urn:microsoft.com/office/officeart/2005/8/layout/list1"/>
    <dgm:cxn modelId="{2618C6D0-DDD4-4F3B-A3F0-6E6FC3ECD5C3}" type="presOf" srcId="{86D9C583-6CF7-4E2C-A2EC-55F05A48480F}" destId="{CD22E36A-138D-4129-BECA-095906B2903F}" srcOrd="0" destOrd="0" presId="urn:microsoft.com/office/officeart/2005/8/layout/list1"/>
    <dgm:cxn modelId="{DBD2D820-7B4B-4BE2-BA76-83E026F8B0A7}" type="presOf" srcId="{8E541760-8A80-4ACD-8630-4AA0B54C2CC6}" destId="{ABBF2181-343E-495F-9F39-2F828F3F03CF}" srcOrd="0" destOrd="0" presId="urn:microsoft.com/office/officeart/2005/8/layout/list1"/>
    <dgm:cxn modelId="{C8B5C10D-3A66-42AD-ADF2-02C7738FB112}" srcId="{8E541760-8A80-4ACD-8630-4AA0B54C2CC6}" destId="{275F8FC3-F413-49B7-8F16-988C3143B995}" srcOrd="0" destOrd="0" parTransId="{21434891-6EC3-48EB-9454-3E46368407BE}" sibTransId="{2B4AB1A7-C8A9-4169-BBB6-D5556E356509}"/>
    <dgm:cxn modelId="{21558734-E0B7-4601-BC48-391A50A63E02}" type="presOf" srcId="{275F8FC3-F413-49B7-8F16-988C3143B995}" destId="{7B9D7A6C-1F52-43C5-A05A-157C066A04FB}" srcOrd="1" destOrd="0" presId="urn:microsoft.com/office/officeart/2005/8/layout/list1"/>
    <dgm:cxn modelId="{5EAA642E-18D8-459D-8219-E4331960249F}" srcId="{275F8FC3-F413-49B7-8F16-988C3143B995}" destId="{86D9C583-6CF7-4E2C-A2EC-55F05A48480F}" srcOrd="0" destOrd="0" parTransId="{C46BA042-0623-4B2B-85E3-06BF1819862F}" sibTransId="{CAD88492-611F-4BA8-A10E-CAC294289B79}"/>
    <dgm:cxn modelId="{ED10C9E9-3EB7-41E0-A73F-AFF437E3CFF8}" type="presParOf" srcId="{ABBF2181-343E-495F-9F39-2F828F3F03CF}" destId="{B47C9886-2421-4DC4-950F-6EBFE9755A7C}" srcOrd="0" destOrd="0" presId="urn:microsoft.com/office/officeart/2005/8/layout/list1"/>
    <dgm:cxn modelId="{9280D89D-4A49-4875-AAA3-1DFC14CD7F43}" type="presParOf" srcId="{B47C9886-2421-4DC4-950F-6EBFE9755A7C}" destId="{5B16AF06-7DFC-4443-BBB6-A280582FDD11}" srcOrd="0" destOrd="0" presId="urn:microsoft.com/office/officeart/2005/8/layout/list1"/>
    <dgm:cxn modelId="{B4EC8057-C289-4B46-A430-8BC2F92DF446}" type="presParOf" srcId="{B47C9886-2421-4DC4-950F-6EBFE9755A7C}" destId="{7B9D7A6C-1F52-43C5-A05A-157C066A04FB}" srcOrd="1" destOrd="0" presId="urn:microsoft.com/office/officeart/2005/8/layout/list1"/>
    <dgm:cxn modelId="{405F2C20-CB33-49FA-9801-5F7DE5A783EB}" type="presParOf" srcId="{ABBF2181-343E-495F-9F39-2F828F3F03CF}" destId="{000AC834-FF48-4FD5-979B-19B592CB0553}" srcOrd="1" destOrd="0" presId="urn:microsoft.com/office/officeart/2005/8/layout/list1"/>
    <dgm:cxn modelId="{F8A74ACD-6425-486D-8BA2-9BB7ADFA79BE}" type="presParOf" srcId="{ABBF2181-343E-495F-9F39-2F828F3F03CF}" destId="{CD22E36A-138D-4129-BECA-095906B2903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BD7EEE-FAC2-4D74-BB86-A4E813621C22}"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fr-FR"/>
        </a:p>
      </dgm:t>
    </dgm:pt>
    <dgm:pt modelId="{D0C84872-23EA-4B49-9800-323D002CFC1A}">
      <dgm:prSet phldrT="[Texte]" custT="1"/>
      <dgm:spPr/>
      <dgm:t>
        <a:bodyPr anchor="t" anchorCtr="0"/>
        <a:lstStyle/>
        <a:p>
          <a:r>
            <a:rPr lang="fr-FR" sz="1600" b="1" dirty="0"/>
            <a:t>PEOPLE</a:t>
          </a:r>
        </a:p>
      </dgm:t>
    </dgm:pt>
    <dgm:pt modelId="{439BA434-9CA6-41E7-A424-3D541096AD32}" type="parTrans" cxnId="{9355AECF-9BB6-4B06-91FA-BBDA63A7FDF8}">
      <dgm:prSet/>
      <dgm:spPr/>
      <dgm:t>
        <a:bodyPr/>
        <a:lstStyle/>
        <a:p>
          <a:endParaRPr lang="fr-FR" sz="2000" b="1"/>
        </a:p>
      </dgm:t>
    </dgm:pt>
    <dgm:pt modelId="{43F84D41-C7AD-4031-B701-91DBF78C1178}" type="sibTrans" cxnId="{9355AECF-9BB6-4B06-91FA-BBDA63A7FDF8}">
      <dgm:prSet/>
      <dgm:spPr/>
      <dgm:t>
        <a:bodyPr/>
        <a:lstStyle/>
        <a:p>
          <a:endParaRPr lang="fr-FR" sz="2000" b="1"/>
        </a:p>
      </dgm:t>
    </dgm:pt>
    <dgm:pt modelId="{D86CF052-BDA7-4149-85CC-922603FCF44B}">
      <dgm:prSet phldrT="[Texte]" custT="1"/>
      <dgm:spPr/>
      <dgm:t>
        <a:bodyPr anchor="t" anchorCtr="0"/>
        <a:lstStyle/>
        <a:p>
          <a:r>
            <a:rPr lang="fr-FR" sz="1400" b="1" dirty="0"/>
            <a:t>PROCESS</a:t>
          </a:r>
        </a:p>
      </dgm:t>
    </dgm:pt>
    <dgm:pt modelId="{4D0C9A76-A512-4D99-86E5-F24751682882}" type="parTrans" cxnId="{A9D611E8-7E63-41AB-ACB3-0A17B6520A70}">
      <dgm:prSet/>
      <dgm:spPr/>
      <dgm:t>
        <a:bodyPr/>
        <a:lstStyle/>
        <a:p>
          <a:endParaRPr lang="fr-FR" sz="2000" b="1"/>
        </a:p>
      </dgm:t>
    </dgm:pt>
    <dgm:pt modelId="{3875D773-781A-40BD-AD1E-2DC2FDC45EEA}" type="sibTrans" cxnId="{A9D611E8-7E63-41AB-ACB3-0A17B6520A70}">
      <dgm:prSet/>
      <dgm:spPr/>
      <dgm:t>
        <a:bodyPr/>
        <a:lstStyle/>
        <a:p>
          <a:endParaRPr lang="fr-FR" sz="2000" b="1"/>
        </a:p>
      </dgm:t>
    </dgm:pt>
    <dgm:pt modelId="{BB6D3928-D888-466E-BE66-8896BFDB395C}">
      <dgm:prSet phldrT="[Texte]" custT="1"/>
      <dgm:spPr/>
      <dgm:t>
        <a:bodyPr anchor="t" anchorCtr="0"/>
        <a:lstStyle/>
        <a:p>
          <a:r>
            <a:rPr lang="fr-FR" sz="1600" b="1" dirty="0"/>
            <a:t>TECHNOLOGY</a:t>
          </a:r>
        </a:p>
      </dgm:t>
    </dgm:pt>
    <dgm:pt modelId="{2F7C591F-5833-40F4-8CB5-3A9AFE2976C1}" type="parTrans" cxnId="{11035CBD-EDB7-4D2F-BBF5-4366BD720370}">
      <dgm:prSet/>
      <dgm:spPr/>
      <dgm:t>
        <a:bodyPr/>
        <a:lstStyle/>
        <a:p>
          <a:endParaRPr lang="fr-FR" sz="2000" b="1"/>
        </a:p>
      </dgm:t>
    </dgm:pt>
    <dgm:pt modelId="{65E28017-D878-4576-BE04-285A0204B24D}" type="sibTrans" cxnId="{11035CBD-EDB7-4D2F-BBF5-4366BD720370}">
      <dgm:prSet/>
      <dgm:spPr/>
      <dgm:t>
        <a:bodyPr/>
        <a:lstStyle/>
        <a:p>
          <a:endParaRPr lang="fr-FR" sz="2000" b="1"/>
        </a:p>
      </dgm:t>
    </dgm:pt>
    <dgm:pt modelId="{8B17080D-1A79-43E5-8063-15B5741DB5E8}" type="pres">
      <dgm:prSet presAssocID="{B6BD7EEE-FAC2-4D74-BB86-A4E813621C22}" presName="compositeShape" presStyleCnt="0">
        <dgm:presLayoutVars>
          <dgm:chMax val="7"/>
          <dgm:dir/>
          <dgm:resizeHandles val="exact"/>
        </dgm:presLayoutVars>
      </dgm:prSet>
      <dgm:spPr/>
      <dgm:t>
        <a:bodyPr/>
        <a:lstStyle/>
        <a:p>
          <a:endParaRPr lang="en-US"/>
        </a:p>
      </dgm:t>
    </dgm:pt>
    <dgm:pt modelId="{27CA88A1-03EF-4664-93BB-710E49058B0C}" type="pres">
      <dgm:prSet presAssocID="{D0C84872-23EA-4B49-9800-323D002CFC1A}" presName="circ1" presStyleLbl="vennNode1" presStyleIdx="0" presStyleCnt="3"/>
      <dgm:spPr/>
      <dgm:t>
        <a:bodyPr/>
        <a:lstStyle/>
        <a:p>
          <a:endParaRPr lang="en-US"/>
        </a:p>
      </dgm:t>
    </dgm:pt>
    <dgm:pt modelId="{7428CE06-AE8D-4B0A-9A93-7D73E64FEA7E}" type="pres">
      <dgm:prSet presAssocID="{D0C84872-23EA-4B49-9800-323D002CFC1A}" presName="circ1Tx" presStyleLbl="revTx" presStyleIdx="0" presStyleCnt="0">
        <dgm:presLayoutVars>
          <dgm:chMax val="0"/>
          <dgm:chPref val="0"/>
          <dgm:bulletEnabled val="1"/>
        </dgm:presLayoutVars>
      </dgm:prSet>
      <dgm:spPr/>
      <dgm:t>
        <a:bodyPr/>
        <a:lstStyle/>
        <a:p>
          <a:endParaRPr lang="en-US"/>
        </a:p>
      </dgm:t>
    </dgm:pt>
    <dgm:pt modelId="{AF1D7AE8-D5FF-4F1E-BE15-29BA7820AA05}" type="pres">
      <dgm:prSet presAssocID="{D86CF052-BDA7-4149-85CC-922603FCF44B}" presName="circ2" presStyleLbl="vennNode1" presStyleIdx="1" presStyleCnt="3"/>
      <dgm:spPr/>
      <dgm:t>
        <a:bodyPr/>
        <a:lstStyle/>
        <a:p>
          <a:endParaRPr lang="en-US"/>
        </a:p>
      </dgm:t>
    </dgm:pt>
    <dgm:pt modelId="{DBD12680-AC60-4447-B6BB-EBDEAA61A38A}" type="pres">
      <dgm:prSet presAssocID="{D86CF052-BDA7-4149-85CC-922603FCF44B}" presName="circ2Tx" presStyleLbl="revTx" presStyleIdx="0" presStyleCnt="0">
        <dgm:presLayoutVars>
          <dgm:chMax val="0"/>
          <dgm:chPref val="0"/>
          <dgm:bulletEnabled val="1"/>
        </dgm:presLayoutVars>
      </dgm:prSet>
      <dgm:spPr/>
      <dgm:t>
        <a:bodyPr/>
        <a:lstStyle/>
        <a:p>
          <a:endParaRPr lang="en-US"/>
        </a:p>
      </dgm:t>
    </dgm:pt>
    <dgm:pt modelId="{53E26F02-5214-4D01-8939-5E35817E4F5C}" type="pres">
      <dgm:prSet presAssocID="{BB6D3928-D888-466E-BE66-8896BFDB395C}" presName="circ3" presStyleLbl="vennNode1" presStyleIdx="2" presStyleCnt="3"/>
      <dgm:spPr/>
      <dgm:t>
        <a:bodyPr/>
        <a:lstStyle/>
        <a:p>
          <a:endParaRPr lang="en-US"/>
        </a:p>
      </dgm:t>
    </dgm:pt>
    <dgm:pt modelId="{12C23F35-FA63-4E86-8DBE-F02B6F7EBB4D}" type="pres">
      <dgm:prSet presAssocID="{BB6D3928-D888-466E-BE66-8896BFDB395C}" presName="circ3Tx" presStyleLbl="revTx" presStyleIdx="0" presStyleCnt="0">
        <dgm:presLayoutVars>
          <dgm:chMax val="0"/>
          <dgm:chPref val="0"/>
          <dgm:bulletEnabled val="1"/>
        </dgm:presLayoutVars>
      </dgm:prSet>
      <dgm:spPr/>
      <dgm:t>
        <a:bodyPr/>
        <a:lstStyle/>
        <a:p>
          <a:endParaRPr lang="en-US"/>
        </a:p>
      </dgm:t>
    </dgm:pt>
  </dgm:ptLst>
  <dgm:cxnLst>
    <dgm:cxn modelId="{5CF285AB-A84D-4185-9CC9-1A148468183F}" type="presOf" srcId="{D86CF052-BDA7-4149-85CC-922603FCF44B}" destId="{DBD12680-AC60-4447-B6BB-EBDEAA61A38A}" srcOrd="1" destOrd="0" presId="urn:microsoft.com/office/officeart/2005/8/layout/venn1"/>
    <dgm:cxn modelId="{A9D611E8-7E63-41AB-ACB3-0A17B6520A70}" srcId="{B6BD7EEE-FAC2-4D74-BB86-A4E813621C22}" destId="{D86CF052-BDA7-4149-85CC-922603FCF44B}" srcOrd="1" destOrd="0" parTransId="{4D0C9A76-A512-4D99-86E5-F24751682882}" sibTransId="{3875D773-781A-40BD-AD1E-2DC2FDC45EEA}"/>
    <dgm:cxn modelId="{5112DE7D-BFA1-4765-98B1-C9F5801DA2A7}" type="presOf" srcId="{B6BD7EEE-FAC2-4D74-BB86-A4E813621C22}" destId="{8B17080D-1A79-43E5-8063-15B5741DB5E8}" srcOrd="0" destOrd="0" presId="urn:microsoft.com/office/officeart/2005/8/layout/venn1"/>
    <dgm:cxn modelId="{220163B6-250F-4555-B436-3657489F8E0C}" type="presOf" srcId="{D86CF052-BDA7-4149-85CC-922603FCF44B}" destId="{AF1D7AE8-D5FF-4F1E-BE15-29BA7820AA05}" srcOrd="0" destOrd="0" presId="urn:microsoft.com/office/officeart/2005/8/layout/venn1"/>
    <dgm:cxn modelId="{F29B4B1C-CAF3-4964-A00E-977CC42EA9DB}" type="presOf" srcId="{BB6D3928-D888-466E-BE66-8896BFDB395C}" destId="{53E26F02-5214-4D01-8939-5E35817E4F5C}" srcOrd="0" destOrd="0" presId="urn:microsoft.com/office/officeart/2005/8/layout/venn1"/>
    <dgm:cxn modelId="{ACE92443-A96D-4B7C-9F5D-EF08B9D6E783}" type="presOf" srcId="{D0C84872-23EA-4B49-9800-323D002CFC1A}" destId="{27CA88A1-03EF-4664-93BB-710E49058B0C}" srcOrd="0" destOrd="0" presId="urn:microsoft.com/office/officeart/2005/8/layout/venn1"/>
    <dgm:cxn modelId="{9355AECF-9BB6-4B06-91FA-BBDA63A7FDF8}" srcId="{B6BD7EEE-FAC2-4D74-BB86-A4E813621C22}" destId="{D0C84872-23EA-4B49-9800-323D002CFC1A}" srcOrd="0" destOrd="0" parTransId="{439BA434-9CA6-41E7-A424-3D541096AD32}" sibTransId="{43F84D41-C7AD-4031-B701-91DBF78C1178}"/>
    <dgm:cxn modelId="{3CF91750-CD00-4E83-864E-74977DB71F23}" type="presOf" srcId="{BB6D3928-D888-466E-BE66-8896BFDB395C}" destId="{12C23F35-FA63-4E86-8DBE-F02B6F7EBB4D}" srcOrd="1" destOrd="0" presId="urn:microsoft.com/office/officeart/2005/8/layout/venn1"/>
    <dgm:cxn modelId="{D78075D9-02C2-4646-BDB0-DC2584C75983}" type="presOf" srcId="{D0C84872-23EA-4B49-9800-323D002CFC1A}" destId="{7428CE06-AE8D-4B0A-9A93-7D73E64FEA7E}" srcOrd="1" destOrd="0" presId="urn:microsoft.com/office/officeart/2005/8/layout/venn1"/>
    <dgm:cxn modelId="{11035CBD-EDB7-4D2F-BBF5-4366BD720370}" srcId="{B6BD7EEE-FAC2-4D74-BB86-A4E813621C22}" destId="{BB6D3928-D888-466E-BE66-8896BFDB395C}" srcOrd="2" destOrd="0" parTransId="{2F7C591F-5833-40F4-8CB5-3A9AFE2976C1}" sibTransId="{65E28017-D878-4576-BE04-285A0204B24D}"/>
    <dgm:cxn modelId="{733E730E-6A55-4FA4-869C-F763B2681B42}" type="presParOf" srcId="{8B17080D-1A79-43E5-8063-15B5741DB5E8}" destId="{27CA88A1-03EF-4664-93BB-710E49058B0C}" srcOrd="0" destOrd="0" presId="urn:microsoft.com/office/officeart/2005/8/layout/venn1"/>
    <dgm:cxn modelId="{836D9BFD-AC87-434E-A70C-0285216B6857}" type="presParOf" srcId="{8B17080D-1A79-43E5-8063-15B5741DB5E8}" destId="{7428CE06-AE8D-4B0A-9A93-7D73E64FEA7E}" srcOrd="1" destOrd="0" presId="urn:microsoft.com/office/officeart/2005/8/layout/venn1"/>
    <dgm:cxn modelId="{487D319F-5AA2-4269-86CE-A6767D415E15}" type="presParOf" srcId="{8B17080D-1A79-43E5-8063-15B5741DB5E8}" destId="{AF1D7AE8-D5FF-4F1E-BE15-29BA7820AA05}" srcOrd="2" destOrd="0" presId="urn:microsoft.com/office/officeart/2005/8/layout/venn1"/>
    <dgm:cxn modelId="{8B068F7C-360A-4FB3-8EDC-322AB05E4095}" type="presParOf" srcId="{8B17080D-1A79-43E5-8063-15B5741DB5E8}" destId="{DBD12680-AC60-4447-B6BB-EBDEAA61A38A}" srcOrd="3" destOrd="0" presId="urn:microsoft.com/office/officeart/2005/8/layout/venn1"/>
    <dgm:cxn modelId="{C6355F33-1796-4A5C-936A-C1459B3A0833}" type="presParOf" srcId="{8B17080D-1A79-43E5-8063-15B5741DB5E8}" destId="{53E26F02-5214-4D01-8939-5E35817E4F5C}" srcOrd="4" destOrd="0" presId="urn:microsoft.com/office/officeart/2005/8/layout/venn1"/>
    <dgm:cxn modelId="{18D11893-4B66-4181-9597-C8EBD4A26307}" type="presParOf" srcId="{8B17080D-1A79-43E5-8063-15B5741DB5E8}" destId="{12C23F35-FA63-4E86-8DBE-F02B6F7EBB4D}"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2E36A-138D-4129-BECA-095906B2903F}">
      <dsp:nvSpPr>
        <dsp:cNvPr id="0" name=""/>
        <dsp:cNvSpPr/>
      </dsp:nvSpPr>
      <dsp:spPr>
        <a:xfrm>
          <a:off x="0" y="0"/>
          <a:ext cx="4682826" cy="281265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63439" tIns="395732" rIns="363439" bIns="149352" numCol="1" spcCol="1270" anchor="t" anchorCtr="0">
          <a:noAutofit/>
        </a:bodyPr>
        <a:lstStyle/>
        <a:p>
          <a:pPr marL="0" lvl="1" indent="0" algn="just" defTabSz="933450">
            <a:lnSpc>
              <a:spcPct val="100000"/>
            </a:lnSpc>
            <a:spcBef>
              <a:spcPct val="0"/>
            </a:spcBef>
            <a:spcAft>
              <a:spcPts val="0"/>
            </a:spcAft>
            <a:buChar char="••"/>
          </a:pPr>
          <a:r>
            <a:rPr lang="en-GB" sz="2100" b="0" kern="1200" dirty="0"/>
            <a:t>Comprises technologies, processes and controls that are designed to protect systems, networks and data from malicious acts undertaken via cyber-space such as attacks, damage or unauthorized access. </a:t>
          </a:r>
          <a:endParaRPr lang="fr-FR" sz="2100" b="0" kern="1200" dirty="0"/>
        </a:p>
      </dsp:txBody>
      <dsp:txXfrm>
        <a:off x="0" y="0"/>
        <a:ext cx="4682826" cy="2812655"/>
      </dsp:txXfrm>
    </dsp:sp>
    <dsp:sp modelId="{7B9D7A6C-1F52-43C5-A05A-157C066A04FB}">
      <dsp:nvSpPr>
        <dsp:cNvPr id="0" name=""/>
        <dsp:cNvSpPr/>
      </dsp:nvSpPr>
      <dsp:spPr>
        <a:xfrm>
          <a:off x="88425" y="0"/>
          <a:ext cx="3277978" cy="436207"/>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3900" tIns="0" rIns="123900" bIns="0" numCol="1" spcCol="1270" anchor="ctr" anchorCtr="0">
          <a:noAutofit/>
        </a:bodyPr>
        <a:lstStyle/>
        <a:p>
          <a:pPr lvl="0" algn="l" defTabSz="1066800">
            <a:lnSpc>
              <a:spcPct val="90000"/>
            </a:lnSpc>
            <a:spcBef>
              <a:spcPct val="0"/>
            </a:spcBef>
            <a:spcAft>
              <a:spcPct val="35000"/>
            </a:spcAft>
          </a:pPr>
          <a:r>
            <a:rPr lang="en-GB" sz="2400" b="1" kern="1200" dirty="0"/>
            <a:t>Cyber Security</a:t>
          </a:r>
          <a:endParaRPr lang="fr-FR" sz="2400" b="1" kern="1200" dirty="0"/>
        </a:p>
      </dsp:txBody>
      <dsp:txXfrm>
        <a:off x="109719" y="21294"/>
        <a:ext cx="3235390" cy="393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88A1-03EF-4664-93BB-710E49058B0C}">
      <dsp:nvSpPr>
        <dsp:cNvPr id="0" name=""/>
        <dsp:cNvSpPr/>
      </dsp:nvSpPr>
      <dsp:spPr>
        <a:xfrm>
          <a:off x="2208773" y="58265"/>
          <a:ext cx="2796757" cy="2796757"/>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fr-FR" sz="1600" b="1" kern="1200" dirty="0"/>
            <a:t>PEOPLE</a:t>
          </a:r>
        </a:p>
      </dsp:txBody>
      <dsp:txXfrm>
        <a:off x="2581674" y="547698"/>
        <a:ext cx="2050955" cy="1258541"/>
      </dsp:txXfrm>
    </dsp:sp>
    <dsp:sp modelId="{AF1D7AE8-D5FF-4F1E-BE15-29BA7820AA05}">
      <dsp:nvSpPr>
        <dsp:cNvPr id="0" name=""/>
        <dsp:cNvSpPr/>
      </dsp:nvSpPr>
      <dsp:spPr>
        <a:xfrm>
          <a:off x="3217937" y="1806239"/>
          <a:ext cx="2796757" cy="2796757"/>
        </a:xfrm>
        <a:prstGeom prst="ellipse">
          <a:avLst/>
        </a:prstGeom>
        <a:solidFill>
          <a:schemeClr val="accent5">
            <a:alpha val="50000"/>
            <a:hueOff val="-918568"/>
            <a:satOff val="135"/>
            <a:lumOff val="-323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fr-FR" sz="1400" b="1" kern="1200" dirty="0"/>
            <a:t>PROCESS</a:t>
          </a:r>
        </a:p>
      </dsp:txBody>
      <dsp:txXfrm>
        <a:off x="4073278" y="2528735"/>
        <a:ext cx="1678054" cy="1538216"/>
      </dsp:txXfrm>
    </dsp:sp>
    <dsp:sp modelId="{53E26F02-5214-4D01-8939-5E35817E4F5C}">
      <dsp:nvSpPr>
        <dsp:cNvPr id="0" name=""/>
        <dsp:cNvSpPr/>
      </dsp:nvSpPr>
      <dsp:spPr>
        <a:xfrm>
          <a:off x="1199610" y="1806239"/>
          <a:ext cx="2796757" cy="2796757"/>
        </a:xfrm>
        <a:prstGeom prst="ellipse">
          <a:avLst/>
        </a:prstGeom>
        <a:solidFill>
          <a:schemeClr val="accent5">
            <a:alpha val="50000"/>
            <a:hueOff val="-1837137"/>
            <a:satOff val="270"/>
            <a:lumOff val="-647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fr-FR" sz="1600" b="1" kern="1200" dirty="0"/>
            <a:t>TECHNOLOGY</a:t>
          </a:r>
        </a:p>
      </dsp:txBody>
      <dsp:txXfrm>
        <a:off x="1462971" y="2528735"/>
        <a:ext cx="1678054" cy="15382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3B076B-3DFE-D11A-06B3-43050E2245ED}"/>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009E2A-CA5F-A7C6-C836-4A28D34F5E73}"/>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80B04B4-8B5B-4381-9F2E-6EDEB8AA9A9A}" type="datetimeFigureOut">
              <a:rPr lang="en-US" smtClean="0"/>
              <a:t>6/6/2024</a:t>
            </a:fld>
            <a:endParaRPr lang="en-US"/>
          </a:p>
        </p:txBody>
      </p:sp>
      <p:sp>
        <p:nvSpPr>
          <p:cNvPr id="4" name="Footer Placeholder 3">
            <a:extLst>
              <a:ext uri="{FF2B5EF4-FFF2-40B4-BE49-F238E27FC236}">
                <a16:creationId xmlns:a16="http://schemas.microsoft.com/office/drawing/2014/main" id="{B72A4816-D461-E87B-C7A2-DBA040FEE8F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0788F-5088-8323-AA90-775101BEDF6C}"/>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7A88C6A-0F34-4721-8A6B-77AB869A49B4}" type="slidenum">
              <a:rPr lang="en-US" smtClean="0"/>
              <a:t>‹#›</a:t>
            </a:fld>
            <a:endParaRPr lang="en-US"/>
          </a:p>
        </p:txBody>
      </p:sp>
    </p:spTree>
    <p:extLst>
      <p:ext uri="{BB962C8B-B14F-4D97-AF65-F5344CB8AC3E}">
        <p14:creationId xmlns:p14="http://schemas.microsoft.com/office/powerpoint/2010/main" val="426163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E9D06F2-C9EF-41A3-BA39-C5C427469364}" type="datetimeFigureOut">
              <a:rPr lang="en-US" smtClean="0"/>
              <a:t>6/6/2024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A9870E9-CB77-4885-A707-805403A425E0}" type="slidenum">
              <a:rPr lang="en-US" smtClean="0"/>
              <a:t>‹#›</a:t>
            </a:fld>
            <a:endParaRPr lang="en-US"/>
          </a:p>
        </p:txBody>
      </p:sp>
    </p:spTree>
    <p:extLst>
      <p:ext uri="{BB962C8B-B14F-4D97-AF65-F5344CB8AC3E}">
        <p14:creationId xmlns:p14="http://schemas.microsoft.com/office/powerpoint/2010/main" val="395787876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command falls under DMI and we are located at NMCC</a:t>
            </a:r>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1</a:t>
            </a:fld>
            <a:endParaRPr lang="en-US"/>
          </a:p>
        </p:txBody>
      </p:sp>
    </p:spTree>
    <p:extLst>
      <p:ext uri="{BB962C8B-B14F-4D97-AF65-F5344CB8AC3E}">
        <p14:creationId xmlns:p14="http://schemas.microsoft.com/office/powerpoint/2010/main" val="379768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 at why we need cyber security awareness  , now let us look at what threats we are prone to as users of technology</a:t>
            </a:r>
          </a:p>
          <a:p>
            <a:endParaRPr lang="en-US" dirty="0"/>
          </a:p>
          <a:p>
            <a:r>
              <a:rPr lang="en-US" dirty="0"/>
              <a:t>Malware are malicious software </a:t>
            </a:r>
            <a:r>
              <a:rPr lang="en-US" b="0" i="0" dirty="0">
                <a:solidFill>
                  <a:srgbClr val="0D0D0D"/>
                </a:solidFill>
                <a:effectLst/>
                <a:highlight>
                  <a:srgbClr val="FFFFFF"/>
                </a:highlight>
                <a:latin typeface="ui-sans-serif"/>
              </a:rPr>
              <a:t>intentionally designed to cause damage to a computer, server, client, or computer network.</a:t>
            </a:r>
          </a:p>
          <a:p>
            <a:r>
              <a:rPr lang="en-US" b="0" i="0" dirty="0" err="1">
                <a:solidFill>
                  <a:srgbClr val="0D0D0D"/>
                </a:solidFill>
                <a:effectLst/>
                <a:highlight>
                  <a:srgbClr val="FFFFFF"/>
                </a:highlight>
                <a:latin typeface="ui-sans-serif"/>
              </a:rPr>
              <a:t>Ransomeware</a:t>
            </a:r>
            <a:r>
              <a:rPr lang="en-US" b="0" i="0" dirty="0">
                <a:solidFill>
                  <a:srgbClr val="0D0D0D"/>
                </a:solidFill>
                <a:effectLst/>
                <a:highlight>
                  <a:srgbClr val="FFFFFF"/>
                </a:highlight>
                <a:latin typeface="ui-sans-serif"/>
              </a:rPr>
              <a:t>- attacker encrypts your data and demands a ransom for you to have your data back</a:t>
            </a:r>
          </a:p>
          <a:p>
            <a:r>
              <a:rPr lang="en-US" b="0" i="0" dirty="0">
                <a:solidFill>
                  <a:srgbClr val="0D0D0D"/>
                </a:solidFill>
                <a:effectLst/>
                <a:highlight>
                  <a:srgbClr val="FFFFFF"/>
                </a:highlight>
                <a:latin typeface="ui-sans-serif"/>
              </a:rPr>
              <a:t>Trojan- </a:t>
            </a:r>
            <a:r>
              <a:rPr lang="en-US" b="0" i="0" dirty="0" smtClean="0">
                <a:solidFill>
                  <a:srgbClr val="0D0D0D"/>
                </a:solidFill>
                <a:effectLst/>
                <a:highlight>
                  <a:srgbClr val="FFFFFF"/>
                </a:highlight>
                <a:latin typeface="ui-sans-serif"/>
              </a:rPr>
              <a:t>malicious software that</a:t>
            </a:r>
            <a:r>
              <a:rPr lang="en-US" b="0" i="0" baseline="0" dirty="0" smtClean="0">
                <a:solidFill>
                  <a:srgbClr val="0D0D0D"/>
                </a:solidFill>
                <a:effectLst/>
                <a:highlight>
                  <a:srgbClr val="FFFFFF"/>
                </a:highlight>
                <a:latin typeface="ui-sans-serif"/>
              </a:rPr>
              <a:t> </a:t>
            </a:r>
            <a:r>
              <a:rPr lang="en-US" b="0" i="0" dirty="0" smtClean="0">
                <a:solidFill>
                  <a:srgbClr val="0D0D0D"/>
                </a:solidFill>
                <a:effectLst/>
                <a:highlight>
                  <a:srgbClr val="FFFFFF"/>
                </a:highlight>
                <a:latin typeface="ui-sans-serif"/>
              </a:rPr>
              <a:t>Pauses </a:t>
            </a:r>
            <a:r>
              <a:rPr lang="en-US" b="0" i="0" dirty="0">
                <a:solidFill>
                  <a:srgbClr val="0D0D0D"/>
                </a:solidFill>
                <a:effectLst/>
                <a:highlight>
                  <a:srgbClr val="FFFFFF"/>
                </a:highlight>
                <a:latin typeface="ui-sans-serif"/>
              </a:rPr>
              <a:t>as legitimate software or hidden with legitimate software</a:t>
            </a:r>
          </a:p>
          <a:p>
            <a:r>
              <a:rPr lang="en-US" b="0" i="0" dirty="0">
                <a:solidFill>
                  <a:srgbClr val="0D0D0D"/>
                </a:solidFill>
                <a:effectLst/>
                <a:highlight>
                  <a:srgbClr val="FFFFFF"/>
                </a:highlight>
                <a:latin typeface="ui-sans-serif"/>
              </a:rPr>
              <a:t>Worms- Self-replicating programs that spread independently across networks, without needing to attach to a host </a:t>
            </a:r>
            <a:r>
              <a:rPr lang="en-US" b="0" i="0" dirty="0" smtClean="0">
                <a:solidFill>
                  <a:srgbClr val="0D0D0D"/>
                </a:solidFill>
                <a:effectLst/>
                <a:highlight>
                  <a:srgbClr val="FFFFFF"/>
                </a:highlight>
                <a:latin typeface="ui-sans-serif"/>
              </a:rPr>
              <a:t>program</a:t>
            </a:r>
          </a:p>
          <a:p>
            <a:endParaRPr lang="en-US" b="0" i="0" dirty="0" smtClean="0">
              <a:solidFill>
                <a:srgbClr val="0D0D0D"/>
              </a:solidFill>
              <a:effectLst/>
              <a:highlight>
                <a:srgbClr val="FFFFFF"/>
              </a:highlight>
              <a:latin typeface="ui-sans-serif"/>
            </a:endParaRPr>
          </a:p>
          <a:p>
            <a:endParaRPr lang="en-US" b="0" i="0" dirty="0" smtClean="0">
              <a:solidFill>
                <a:srgbClr val="0D0D0D"/>
              </a:solidFill>
              <a:effectLst/>
              <a:highlight>
                <a:srgbClr val="FFFFFF"/>
              </a:highlight>
              <a:latin typeface="ui-sans-serif"/>
            </a:endParaRPr>
          </a:p>
          <a:p>
            <a:r>
              <a:rPr lang="en-US" b="0" i="0" dirty="0" smtClean="0">
                <a:solidFill>
                  <a:srgbClr val="0D0D0D"/>
                </a:solidFill>
                <a:effectLst/>
                <a:highlight>
                  <a:srgbClr val="FFFFFF"/>
                </a:highlight>
                <a:latin typeface="ui-sans-serif"/>
              </a:rPr>
              <a:t>Social engineering- </a:t>
            </a:r>
            <a:r>
              <a:rPr lang="en-US" b="0" i="0" dirty="0" smtClean="0">
                <a:solidFill>
                  <a:schemeClr val="tx1"/>
                </a:solidFill>
                <a:effectLst/>
                <a:highlight>
                  <a:srgbClr val="FFFFFF"/>
                </a:highlight>
                <a:latin typeface="+mn-lt"/>
              </a:rPr>
              <a:t>Attacker</a:t>
            </a:r>
            <a:r>
              <a:rPr lang="en-US" dirty="0" smtClean="0"/>
              <a:t> exploits human psychology and emotions to deceive targets</a:t>
            </a:r>
            <a:r>
              <a:rPr lang="en-US" baseline="0" dirty="0" smtClean="0"/>
              <a:t> and make them disclose confidential information</a:t>
            </a:r>
            <a:endParaRPr lang="en-US" b="0" i="0" dirty="0">
              <a:solidFill>
                <a:srgbClr val="0D0D0D"/>
              </a:solidFill>
              <a:effectLst/>
              <a:highlight>
                <a:srgbClr val="FFFFFF"/>
              </a:highlight>
              <a:latin typeface="ui-sans-serif"/>
            </a:endParaRPr>
          </a:p>
          <a:p>
            <a:endParaRPr lang="en-US" b="0" i="0" dirty="0">
              <a:solidFill>
                <a:srgbClr val="0D0D0D"/>
              </a:solidFill>
              <a:effectLst/>
              <a:highlight>
                <a:srgbClr val="FFFFFF"/>
              </a:highlight>
              <a:latin typeface="ui-sans-serif"/>
            </a:endParaRPr>
          </a:p>
          <a:p>
            <a:r>
              <a:rPr lang="en-US" b="0" i="0" dirty="0">
                <a:solidFill>
                  <a:srgbClr val="0D0D0D"/>
                </a:solidFill>
                <a:effectLst/>
                <a:highlight>
                  <a:srgbClr val="FFFFFF"/>
                </a:highlight>
                <a:latin typeface="ui-sans-serif"/>
              </a:rPr>
              <a:t>Threats introduced by third parties </a:t>
            </a:r>
            <a:r>
              <a:rPr lang="en-US" b="0" i="0" dirty="0" err="1">
                <a:solidFill>
                  <a:srgbClr val="0D0D0D"/>
                </a:solidFill>
                <a:effectLst/>
                <a:highlight>
                  <a:srgbClr val="FFFFFF"/>
                </a:highlight>
                <a:latin typeface="ui-sans-serif"/>
              </a:rPr>
              <a:t>eg</a:t>
            </a:r>
            <a:r>
              <a:rPr lang="en-US" b="0" i="0" dirty="0">
                <a:solidFill>
                  <a:srgbClr val="0D0D0D"/>
                </a:solidFill>
                <a:effectLst/>
                <a:highlight>
                  <a:srgbClr val="FFFFFF"/>
                </a:highlight>
                <a:latin typeface="ui-sans-serif"/>
              </a:rPr>
              <a:t> third parties can include vendors, service providers, contractors, partners, or any external organizations that have access to the organization's data, systems, or networks.</a:t>
            </a:r>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10</a:t>
            </a:fld>
            <a:endParaRPr lang="en-US"/>
          </a:p>
        </p:txBody>
      </p:sp>
    </p:spTree>
    <p:extLst>
      <p:ext uri="{BB962C8B-B14F-4D97-AF65-F5344CB8AC3E}">
        <p14:creationId xmlns:p14="http://schemas.microsoft.com/office/powerpoint/2010/main" val="213287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monitoring tools detect a lot of DPAY leaked credentials, username and password that could be used to compromise our systems</a:t>
            </a:r>
          </a:p>
          <a:p>
            <a:endParaRPr lang="en-US" dirty="0"/>
          </a:p>
          <a:p>
            <a:r>
              <a:rPr lang="en-US" dirty="0"/>
              <a:t>Compromised devices are plugged on to our corporate networks</a:t>
            </a:r>
          </a:p>
        </p:txBody>
      </p:sp>
      <p:sp>
        <p:nvSpPr>
          <p:cNvPr id="4" name="Slide Number Placeholder 3"/>
          <p:cNvSpPr>
            <a:spLocks noGrp="1"/>
          </p:cNvSpPr>
          <p:nvPr>
            <p:ph type="sldNum" sz="quarter" idx="10"/>
          </p:nvPr>
        </p:nvSpPr>
        <p:spPr/>
        <p:txBody>
          <a:bodyPr/>
          <a:lstStyle/>
          <a:p>
            <a:fld id="{6A9870E9-CB77-4885-A707-805403A425E0}" type="slidenum">
              <a:rPr lang="en-US" smtClean="0"/>
              <a:t>11</a:t>
            </a:fld>
            <a:endParaRPr lang="en-US"/>
          </a:p>
        </p:txBody>
      </p:sp>
    </p:spTree>
    <p:extLst>
      <p:ext uri="{BB962C8B-B14F-4D97-AF65-F5344CB8AC3E}">
        <p14:creationId xmlns:p14="http://schemas.microsoft.com/office/powerpoint/2010/main" val="273298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f6f156a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f6f156a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are the common indicators of compromise</a:t>
            </a:r>
            <a:endParaRPr dirty="0"/>
          </a:p>
        </p:txBody>
      </p:sp>
    </p:spTree>
    <p:extLst>
      <p:ext uri="{BB962C8B-B14F-4D97-AF65-F5344CB8AC3E}">
        <p14:creationId xmlns:p14="http://schemas.microsoft.com/office/powerpoint/2010/main" val="320766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f6f156a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f6f156a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351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f6f156a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f6f156a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476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f6f156ad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f6f156ad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826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was secure yesterday may not be secure today. We have vulnerabilities &amp; malwares being discovered on a daily basis approx. 360k. As Cyber Branch we have daily and weekly CTI reports on these and we also issue advisories on the same.</a:t>
            </a:r>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16</a:t>
            </a:fld>
            <a:endParaRPr lang="en-US"/>
          </a:p>
        </p:txBody>
      </p:sp>
    </p:spTree>
    <p:extLst>
      <p:ext uri="{BB962C8B-B14F-4D97-AF65-F5344CB8AC3E}">
        <p14:creationId xmlns:p14="http://schemas.microsoft.com/office/powerpoint/2010/main" val="309991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f6f156a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f6f156a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559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f96f5393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f96f5393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Some tips about passwords, ensure you don’t use that little dogs name, we don’t want to rename</a:t>
            </a:r>
            <a:r>
              <a:rPr lang="en-GB" baseline="0" dirty="0"/>
              <a:t> him… </a:t>
            </a:r>
            <a:endParaRPr dirty="0"/>
          </a:p>
        </p:txBody>
      </p:sp>
    </p:spTree>
    <p:extLst>
      <p:ext uri="{BB962C8B-B14F-4D97-AF65-F5344CB8AC3E}">
        <p14:creationId xmlns:p14="http://schemas.microsoft.com/office/powerpoint/2010/main" val="271060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f8799739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f8799739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a:t>
            </a:r>
            <a:r>
              <a:rPr lang="en-GB" baseline="0" dirty="0"/>
              <a:t> do we manage our passwords. Keep your passwords in a secure location</a:t>
            </a:r>
            <a:r>
              <a:rPr lang="en-GB" baseline="0" dirty="0" smtClean="0"/>
              <a:t>…</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Password managers: </a:t>
            </a:r>
            <a:r>
              <a:rPr lang="en-GB" baseline="0" dirty="0" err="1" smtClean="0"/>
              <a:t>bitwarden</a:t>
            </a:r>
            <a:r>
              <a:rPr lang="en-GB" baseline="0" dirty="0" smtClean="0"/>
              <a:t>, keeper, </a:t>
            </a:r>
            <a:r>
              <a:rPr lang="en-GB" baseline="0" dirty="0" err="1" smtClean="0"/>
              <a:t>lastpass</a:t>
            </a:r>
            <a:r>
              <a:rPr lang="en-GB" baseline="0" dirty="0" smtClean="0"/>
              <a:t>, 1pass</a:t>
            </a:r>
          </a:p>
          <a:p>
            <a:pPr marL="0" lvl="0" indent="0" algn="l" rtl="0">
              <a:spcBef>
                <a:spcPts val="0"/>
              </a:spcBef>
              <a:spcAft>
                <a:spcPts val="0"/>
              </a:spcAft>
              <a:buNone/>
            </a:pPr>
            <a:r>
              <a:rPr lang="en-GB" baseline="0" dirty="0"/>
              <a:t/>
            </a:r>
            <a:br>
              <a:rPr lang="en-GB" baseline="0" dirty="0"/>
            </a:br>
            <a:r>
              <a:rPr lang="en-GB" baseline="0" dirty="0"/>
              <a:t>We have some free password managers… The benefits of a </a:t>
            </a:r>
            <a:r>
              <a:rPr lang="en-GB" baseline="0" dirty="0" smtClean="0"/>
              <a:t>password </a:t>
            </a:r>
            <a:r>
              <a:rPr lang="en-GB" baseline="0" dirty="0"/>
              <a:t>manger is that we can use a single strong password to remember all our passwords and encrypts them</a:t>
            </a:r>
            <a:endParaRPr dirty="0"/>
          </a:p>
        </p:txBody>
      </p:sp>
    </p:spTree>
    <p:extLst>
      <p:ext uri="{BB962C8B-B14F-4D97-AF65-F5344CB8AC3E}">
        <p14:creationId xmlns:p14="http://schemas.microsoft.com/office/powerpoint/2010/main" val="155428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We can not underscore the need for cybersecurity as cyber warfare it recognized as the fifth domain of warfare. </a:t>
            </a:r>
            <a:r>
              <a:rPr lang="en-US" dirty="0" smtClean="0"/>
              <a:t>We, as the military have a mandate </a:t>
            </a:r>
            <a:r>
              <a:rPr lang="en-US" dirty="0"/>
              <a:t>to defend our networks, data, and systems against adversaries just as we defend our land, water and </a:t>
            </a:r>
            <a:r>
              <a:rPr lang="en-US" dirty="0" smtClean="0"/>
              <a:t>air against external aggression. Cyber attacks</a:t>
            </a:r>
            <a:r>
              <a:rPr lang="en-US" baseline="0" dirty="0" smtClean="0"/>
              <a:t> could be internal or external</a:t>
            </a:r>
            <a:endParaRPr lang="en-US" dirty="0"/>
          </a:p>
          <a:p>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2</a:t>
            </a:fld>
            <a:endParaRPr lang="en-US"/>
          </a:p>
        </p:txBody>
      </p:sp>
    </p:spTree>
    <p:extLst>
      <p:ext uri="{BB962C8B-B14F-4D97-AF65-F5344CB8AC3E}">
        <p14:creationId xmlns:p14="http://schemas.microsoft.com/office/powerpoint/2010/main" val="2848210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f87997393_0_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f87997393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Passphrases are long</a:t>
            </a:r>
            <a:r>
              <a:rPr lang="en-GB" baseline="0" dirty="0"/>
              <a:t> easy to remember passwords. We use them where we actually need to remember the password e.g. login to your computer or accessing your password manager….. </a:t>
            </a:r>
            <a:endParaRPr lang="en-GB" baseline="0" dirty="0" smtClean="0"/>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When </a:t>
            </a:r>
            <a:r>
              <a:rPr lang="en-GB" baseline="0" dirty="0"/>
              <a:t>it comes to passwords lengthy passwords are more secure than short complex passwords. </a:t>
            </a:r>
            <a:r>
              <a:rPr lang="en-GB" baseline="0" dirty="0" err="1"/>
              <a:t>P@ssword</a:t>
            </a:r>
            <a:r>
              <a:rPr lang="en-GB" baseline="0" dirty="0"/>
              <a:t> Meets al the complexity in the world yet it is a weak password. </a:t>
            </a:r>
            <a:endParaRPr lang="en-GB" baseline="0" dirty="0" smtClean="0"/>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Can you remember a 24 character password?</a:t>
            </a:r>
          </a:p>
        </p:txBody>
      </p:sp>
    </p:spTree>
    <p:extLst>
      <p:ext uri="{BB962C8B-B14F-4D97-AF65-F5344CB8AC3E}">
        <p14:creationId xmlns:p14="http://schemas.microsoft.com/office/powerpoint/2010/main" val="371438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c05e2b2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5c05e2b2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aseline="0" dirty="0" smtClean="0"/>
              <a:t> 8Xter </a:t>
            </a:r>
            <a:r>
              <a:rPr lang="en-GB" baseline="0" dirty="0" err="1" smtClean="0"/>
              <a:t>pwssd</a:t>
            </a:r>
            <a:r>
              <a:rPr lang="en-GB" baseline="0" dirty="0" smtClean="0"/>
              <a:t>, standard comp year, GPU, supercomputer, botnet will take 5 days. 10xter-4 months, 11xter 10years, 12xter 20yrs, so what about a 24xter???</a:t>
            </a:r>
            <a:endParaRPr lang="en-GB" baseline="0" dirty="0"/>
          </a:p>
        </p:txBody>
      </p:sp>
    </p:spTree>
    <p:extLst>
      <p:ext uri="{BB962C8B-B14F-4D97-AF65-F5344CB8AC3E}">
        <p14:creationId xmlns:p14="http://schemas.microsoft.com/office/powerpoint/2010/main" val="2236326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dd8e945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dd8e945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There are multiple (3) factors</a:t>
            </a:r>
            <a:r>
              <a:rPr lang="en-GB" baseline="0" dirty="0" smtClean="0"/>
              <a:t> to authenticate  (MFA) to a system. </a:t>
            </a:r>
            <a:r>
              <a:rPr lang="en-GB" baseline="0" dirty="0" err="1" smtClean="0"/>
              <a:t>Ie</a:t>
            </a:r>
            <a:endParaRPr lang="en-GB" baseline="0" dirty="0" smtClean="0"/>
          </a:p>
          <a:p>
            <a:pPr marL="0" lvl="0" indent="0" algn="l" rtl="0">
              <a:spcBef>
                <a:spcPts val="0"/>
              </a:spcBef>
              <a:spcAft>
                <a:spcPts val="0"/>
              </a:spcAft>
              <a:buNone/>
            </a:pPr>
            <a:r>
              <a:rPr lang="en-GB" baseline="0" dirty="0" smtClean="0"/>
              <a:t>Something your are (biometric authentication)- finger print, iris scan, face ID</a:t>
            </a:r>
          </a:p>
          <a:p>
            <a:pPr marL="0" lvl="0" indent="0" algn="l" rtl="0">
              <a:spcBef>
                <a:spcPts val="0"/>
              </a:spcBef>
              <a:spcAft>
                <a:spcPts val="0"/>
              </a:spcAft>
              <a:buNone/>
            </a:pPr>
            <a:r>
              <a:rPr lang="en-GB" baseline="0" dirty="0" smtClean="0"/>
              <a:t>Something you know (Knowledge based </a:t>
            </a:r>
            <a:r>
              <a:rPr lang="en-GB" baseline="0" dirty="0" err="1" smtClean="0"/>
              <a:t>auth</a:t>
            </a:r>
            <a:r>
              <a:rPr lang="en-GB" baseline="0" dirty="0" smtClean="0"/>
              <a:t>)- PIN, password, passphrase</a:t>
            </a:r>
          </a:p>
          <a:p>
            <a:pPr marL="0" lvl="0" indent="0" algn="l" rtl="0">
              <a:spcBef>
                <a:spcPts val="0"/>
              </a:spcBef>
              <a:spcAft>
                <a:spcPts val="0"/>
              </a:spcAft>
              <a:buNone/>
            </a:pPr>
            <a:r>
              <a:rPr lang="en-GB" baseline="0" dirty="0" smtClean="0"/>
              <a:t>Something you have(possession based </a:t>
            </a:r>
            <a:r>
              <a:rPr lang="en-GB" baseline="0" dirty="0" err="1" smtClean="0"/>
              <a:t>auth</a:t>
            </a:r>
            <a:r>
              <a:rPr lang="en-GB" baseline="0" dirty="0" smtClean="0"/>
              <a:t>)- </a:t>
            </a:r>
            <a:r>
              <a:rPr lang="en-US" dirty="0" smtClean="0"/>
              <a:t>smartphone, token, smart card, or hardware security key</a:t>
            </a:r>
            <a:endParaRPr dirty="0"/>
          </a:p>
        </p:txBody>
      </p:sp>
    </p:spTree>
    <p:extLst>
      <p:ext uri="{BB962C8B-B14F-4D97-AF65-F5344CB8AC3E}">
        <p14:creationId xmlns:p14="http://schemas.microsoft.com/office/powerpoint/2010/main" val="178006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easy it is to get passwords from users. Most users use one password for different accounts</a:t>
            </a:r>
          </a:p>
        </p:txBody>
      </p:sp>
      <p:sp>
        <p:nvSpPr>
          <p:cNvPr id="4" name="Slide Number Placeholder 3"/>
          <p:cNvSpPr>
            <a:spLocks noGrp="1"/>
          </p:cNvSpPr>
          <p:nvPr>
            <p:ph type="sldNum" sz="quarter" idx="5"/>
          </p:nvPr>
        </p:nvSpPr>
        <p:spPr/>
        <p:txBody>
          <a:bodyPr/>
          <a:lstStyle/>
          <a:p>
            <a:fld id="{6A9870E9-CB77-4885-A707-805403A425E0}" type="slidenum">
              <a:rPr lang="en-US" smtClean="0"/>
              <a:t>23</a:t>
            </a:fld>
            <a:endParaRPr lang="en-US"/>
          </a:p>
        </p:txBody>
      </p:sp>
    </p:spTree>
    <p:extLst>
      <p:ext uri="{BB962C8B-B14F-4D97-AF65-F5344CB8AC3E}">
        <p14:creationId xmlns:p14="http://schemas.microsoft.com/office/powerpoint/2010/main" val="78320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f6f156a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f6f156a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how attackers could use social engineering to gain access to our data in trusted institutions like </a:t>
            </a:r>
            <a:r>
              <a:rPr lang="en-US" dirty="0" smtClean="0"/>
              <a:t>bank</a:t>
            </a:r>
          </a:p>
          <a:p>
            <a:pPr marL="0" lvl="0" indent="0" algn="l" rtl="0">
              <a:spcBef>
                <a:spcPts val="0"/>
              </a:spcBef>
              <a:spcAft>
                <a:spcPts val="0"/>
              </a:spcAft>
              <a:buNone/>
            </a:pPr>
            <a:r>
              <a:rPr lang="en-US" dirty="0" smtClean="0"/>
              <a:t>Would</a:t>
            </a:r>
            <a:r>
              <a:rPr lang="en-US" baseline="0" dirty="0" smtClean="0"/>
              <a:t> you fall for this?</a:t>
            </a:r>
            <a:endParaRPr dirty="0"/>
          </a:p>
        </p:txBody>
      </p:sp>
    </p:spTree>
    <p:extLst>
      <p:ext uri="{BB962C8B-B14F-4D97-AF65-F5344CB8AC3E}">
        <p14:creationId xmlns:p14="http://schemas.microsoft.com/office/powerpoint/2010/main" val="2330965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f6f156a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5f6f156a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58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5f6f156ad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5f6f156ad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One of the most common ways/techniques</a:t>
            </a:r>
            <a:r>
              <a:rPr lang="en-GB" baseline="0" dirty="0" smtClean="0"/>
              <a:t> that attackers use to trick victims is by use of links. The links could be sent thru email, SMS or social media accounts.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dirty="0" smtClean="0"/>
              <a:t>You </a:t>
            </a:r>
            <a:r>
              <a:rPr lang="en-GB" dirty="0"/>
              <a:t>are a click away from a cyber attack. Phishing attacks are perpetrated through malicious links at attachments send to targets. It is therefore important to know how to distinguish a genuine link from a malicious one</a:t>
            </a:r>
            <a:r>
              <a:rPr lang="en-GB" dirty="0" smtClean="0"/>
              <a:t>. If you are not sure, don</a:t>
            </a:r>
            <a:r>
              <a:rPr lang="en-AE" dirty="0" smtClean="0"/>
              <a:t>’</a:t>
            </a:r>
            <a:r>
              <a:rPr lang="en-GB" dirty="0" smtClean="0"/>
              <a:t>t click</a:t>
            </a:r>
            <a:endParaRPr dirty="0"/>
          </a:p>
        </p:txBody>
      </p:sp>
    </p:spTree>
    <p:extLst>
      <p:ext uri="{BB962C8B-B14F-4D97-AF65-F5344CB8AC3E}">
        <p14:creationId xmlns:p14="http://schemas.microsoft.com/office/powerpoint/2010/main" val="3960494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f87997393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f87997393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Essentially </a:t>
            </a:r>
            <a:r>
              <a:rPr lang="en-GB" dirty="0"/>
              <a:t>there</a:t>
            </a:r>
            <a:r>
              <a:rPr lang="en-GB" baseline="0" dirty="0"/>
              <a:t> are four steps to go thru when checking if a link is valid. We will dive deeper into each of the steps in coming slides</a:t>
            </a:r>
            <a:endParaRPr dirty="0"/>
          </a:p>
        </p:txBody>
      </p:sp>
    </p:spTree>
    <p:extLst>
      <p:ext uri="{BB962C8B-B14F-4D97-AF65-F5344CB8AC3E}">
        <p14:creationId xmlns:p14="http://schemas.microsoft.com/office/powerpoint/2010/main" val="59515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e44098a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e44098a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aseline="0" dirty="0" smtClean="0"/>
              <a:t>Are there identifiable red flags on this email?</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We  will use a systematic approach trying to look for the red flags</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This </a:t>
            </a:r>
            <a:r>
              <a:rPr lang="en-GB" dirty="0"/>
              <a:t>is a</a:t>
            </a:r>
            <a:r>
              <a:rPr lang="en-GB" baseline="0" dirty="0"/>
              <a:t> hacked or spoofed email from someone you know. </a:t>
            </a:r>
            <a:br>
              <a:rPr lang="en-GB" baseline="0" dirty="0"/>
            </a:br>
            <a:r>
              <a:rPr lang="en-GB" baseline="0" dirty="0"/>
              <a:t>Spoofing is </a:t>
            </a:r>
            <a:r>
              <a:rPr lang="en-GB" sz="1100" b="0" i="0" u="none" strike="noStrike" cap="none" dirty="0">
                <a:solidFill>
                  <a:srgbClr val="000000"/>
                </a:solidFill>
                <a:effectLst/>
                <a:latin typeface="Arial"/>
                <a:ea typeface="Arial"/>
                <a:cs typeface="Arial"/>
                <a:sym typeface="Arial"/>
              </a:rPr>
              <a:t>the act of disguising a communication from an unknown source as being from a known, trusted source</a:t>
            </a:r>
            <a:endParaRPr dirty="0"/>
          </a:p>
        </p:txBody>
      </p:sp>
    </p:spTree>
    <p:extLst>
      <p:ext uri="{BB962C8B-B14F-4D97-AF65-F5344CB8AC3E}">
        <p14:creationId xmlns:p14="http://schemas.microsoft.com/office/powerpoint/2010/main" val="2082635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5f6f156ad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5f6f156ad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Switching gears a little</a:t>
            </a:r>
            <a:r>
              <a:rPr lang="en-GB" baseline="0" dirty="0"/>
              <a:t> bit. This is a text msg. These kind of texts are usually common “guys from </a:t>
            </a:r>
            <a:r>
              <a:rPr lang="en-GB" baseline="0" dirty="0" err="1"/>
              <a:t>Kamiti</a:t>
            </a:r>
            <a:r>
              <a:rPr lang="en-GB" baseline="0" dirty="0"/>
              <a:t>”</a:t>
            </a:r>
            <a:endParaRPr dirty="0"/>
          </a:p>
        </p:txBody>
      </p:sp>
    </p:spTree>
    <p:extLst>
      <p:ext uri="{BB962C8B-B14F-4D97-AF65-F5344CB8AC3E}">
        <p14:creationId xmlns:p14="http://schemas.microsoft.com/office/powerpoint/2010/main" val="29096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&lt;On first </a:t>
            </a:r>
            <a:r>
              <a:rPr lang="en-US" dirty="0" smtClean="0"/>
              <a:t>point&gt; </a:t>
            </a:r>
          </a:p>
          <a:p>
            <a:r>
              <a:rPr lang="en-US" dirty="0" smtClean="0"/>
              <a:t>Increased use of ICT systems in the military communication, ops like use of drones, intelligence gathering, systems and applications that are used in our day to day tasks, we are therefore a target for cyber attacks.</a:t>
            </a:r>
          </a:p>
          <a:p>
            <a:endParaRPr lang="en-US" dirty="0" smtClean="0"/>
          </a:p>
          <a:p>
            <a:endParaRPr lang="en-US" dirty="0" smtClean="0"/>
          </a:p>
          <a:p>
            <a:r>
              <a:rPr lang="en-US" dirty="0" smtClean="0"/>
              <a:t>One</a:t>
            </a:r>
            <a:r>
              <a:rPr lang="en-US" baseline="0" dirty="0" smtClean="0"/>
              <a:t> of the agendas of the C in C through the ministry of ICT is to see over 5000 </a:t>
            </a:r>
            <a:r>
              <a:rPr lang="en-US" baseline="0" dirty="0" err="1" smtClean="0"/>
              <a:t>govt</a:t>
            </a:r>
            <a:r>
              <a:rPr lang="en-US" baseline="0" dirty="0" smtClean="0"/>
              <a:t> services digitized and moved to the E-citizen platform.</a:t>
            </a:r>
          </a:p>
          <a:p>
            <a:r>
              <a:rPr lang="en-US" baseline="0" dirty="0" smtClean="0"/>
              <a:t>KDF is the force of last resort, therefore our responsibility spans from protecting our own infrastructure to protecting the national digital infrastructure.</a:t>
            </a:r>
          </a:p>
          <a:p>
            <a:endParaRPr lang="en-US" baseline="0"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Lato"/>
                <a:ea typeface="Lato"/>
                <a:cs typeface="Lato"/>
                <a:sym typeface="Lato"/>
              </a:rPr>
              <a:t>There </a:t>
            </a:r>
            <a:r>
              <a:rPr lang="en-US" sz="1200" dirty="0">
                <a:solidFill>
                  <a:srgbClr val="FFFFFF"/>
                </a:solidFill>
                <a:latin typeface="Lato"/>
                <a:ea typeface="Lato"/>
                <a:cs typeface="Lato"/>
                <a:sym typeface="Lato"/>
              </a:rPr>
              <a:t>is therefore need to continuously harden the MOD and national ICT infrastructure and train pers on how to recognize and respond to cyber threats </a:t>
            </a:r>
            <a:endParaRPr lang="en-US" sz="1200" dirty="0" smtClean="0">
              <a:solidFill>
                <a:srgbClr val="FFFFFF"/>
              </a:solidFill>
              <a:latin typeface="Lato"/>
              <a:ea typeface="Lato"/>
              <a:cs typeface="Lato"/>
              <a:sym typeface="Lato"/>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dirty="0" smtClean="0">
              <a:solidFill>
                <a:srgbClr val="FFFFFF"/>
              </a:solidFill>
              <a:latin typeface="Lato"/>
              <a:ea typeface="Lato"/>
              <a:cs typeface="Lato"/>
              <a:sym typeface="Lato"/>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Lato"/>
                <a:ea typeface="Lato"/>
                <a:cs typeface="Lato"/>
                <a:sym typeface="Lato"/>
              </a:rPr>
              <a:t>&lt;on point 2&gt; Unlike the other domains</a:t>
            </a:r>
            <a:r>
              <a:rPr lang="en-US" sz="1200" baseline="0" dirty="0" smtClean="0">
                <a:solidFill>
                  <a:srgbClr val="FFFFFF"/>
                </a:solidFill>
                <a:latin typeface="Lato"/>
                <a:ea typeface="Lato"/>
                <a:cs typeface="Lato"/>
                <a:sym typeface="Lato"/>
              </a:rPr>
              <a:t> of warfare, cyber is the only domain where all of us are targets or victims, the rich, the poor, the young, old, anybody who owns a phone, any smart device is a target for cyber attack .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For instance DEFMIS generates and handles sensitive information for KDF current and retired personnel. This makes it attractive to malicious cyber actors from State and Non-State actors, cyber criminals and even insider </a:t>
            </a:r>
            <a:r>
              <a:rPr lang="en-US" dirty="0" smtClean="0"/>
              <a:t>threats. </a:t>
            </a:r>
            <a:r>
              <a:rPr lang="en-US" sz="1200" baseline="0" dirty="0" smtClean="0">
                <a:solidFill>
                  <a:srgbClr val="FFFFFF"/>
                </a:solidFill>
                <a:latin typeface="Lato"/>
                <a:ea typeface="Lato"/>
                <a:cs typeface="Lato"/>
                <a:sym typeface="Lato"/>
              </a:rPr>
              <a:t>That means cyber security is a concern for all DEFMIS </a:t>
            </a:r>
            <a:r>
              <a:rPr lang="en-US" sz="1200" baseline="0" dirty="0" err="1" smtClean="0">
                <a:solidFill>
                  <a:srgbClr val="FFFFFF"/>
                </a:solidFill>
                <a:latin typeface="Lato"/>
                <a:ea typeface="Lato"/>
                <a:cs typeface="Lato"/>
                <a:sym typeface="Lato"/>
              </a:rPr>
              <a:t>pers</a:t>
            </a:r>
            <a:r>
              <a:rPr lang="en-US" sz="1200" baseline="0" dirty="0" smtClean="0">
                <a:solidFill>
                  <a:srgbClr val="FFFFFF"/>
                </a:solidFill>
                <a:latin typeface="Lato"/>
                <a:ea typeface="Lato"/>
                <a:cs typeface="Lato"/>
                <a:sym typeface="Lato"/>
              </a:rPr>
              <a:t> and that why we are here.</a:t>
            </a:r>
            <a:endParaRPr lang="en-US" sz="1200" dirty="0" smtClean="0">
              <a:solidFill>
                <a:srgbClr val="FFFFFF"/>
              </a:solidFill>
              <a:latin typeface="Lato"/>
              <a:ea typeface="Lato"/>
              <a:cs typeface="Lato"/>
              <a:sym typeface="Lato"/>
            </a:endParaRPr>
          </a:p>
          <a:p>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3</a:t>
            </a:fld>
            <a:endParaRPr lang="en-US"/>
          </a:p>
        </p:txBody>
      </p:sp>
    </p:spTree>
    <p:extLst>
      <p:ext uri="{BB962C8B-B14F-4D97-AF65-F5344CB8AC3E}">
        <p14:creationId xmlns:p14="http://schemas.microsoft.com/office/powerpoint/2010/main" val="3046461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5c05e2b26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5c05e2b26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latin typeface="Lato"/>
                <a:ea typeface="Lato"/>
                <a:cs typeface="Lato"/>
                <a:sym typeface="Lato"/>
              </a:rPr>
              <a:t>Desktop – Hover</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latin typeface="Lato"/>
                <a:ea typeface="Lato"/>
                <a:cs typeface="Lato"/>
                <a:sym typeface="Lato"/>
              </a:rPr>
              <a:t>Mobile - Long Press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Before you click on any sent link, always hover on it…. The blue text can be deceiving.</a:t>
            </a:r>
            <a:br>
              <a:rPr lang="en-GB" dirty="0"/>
            </a:br>
            <a:r>
              <a:rPr lang="en-GB" dirty="0"/>
              <a:t>For mobile phones</a:t>
            </a:r>
            <a:r>
              <a:rPr lang="en-GB" baseline="0" dirty="0"/>
              <a:t> if you can’t hover, examine the link on another device e.g. desktop</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latin typeface="Lato"/>
                <a:ea typeface="Lato"/>
                <a:cs typeface="Lato"/>
                <a:sym typeface="Lato"/>
              </a:rPr>
              <a:t>Desktop - Hover</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8729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5ce7b2506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5ce7b2506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These are extremely shortened links. These technique is very helpful</a:t>
            </a:r>
            <a:r>
              <a:rPr lang="en-GB" baseline="0" dirty="0"/>
              <a:t> technique when browsing but then it can as well be abused by criminals. Even if you were to hover on it… it will just show the same Bit.ly. There are tools for expanding this kind of URLs, some even do it online….</a:t>
            </a:r>
            <a:endParaRPr dirty="0"/>
          </a:p>
        </p:txBody>
      </p:sp>
    </p:spTree>
    <p:extLst>
      <p:ext uri="{BB962C8B-B14F-4D97-AF65-F5344CB8AC3E}">
        <p14:creationId xmlns:p14="http://schemas.microsoft.com/office/powerpoint/2010/main" val="2537507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e44098a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e44098a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a:t>
            </a:r>
            <a:r>
              <a:rPr lang="en-GB" baseline="0" dirty="0"/>
              <a:t> an example of an actual email that was received. Lets have a look at it together. Can we identify any triggers. Email address, Outlook web app, hover on the link, urgency. In this case what do you do? Call cyber support</a:t>
            </a:r>
            <a:endParaRPr dirty="0"/>
          </a:p>
        </p:txBody>
      </p:sp>
    </p:spTree>
    <p:extLst>
      <p:ext uri="{BB962C8B-B14F-4D97-AF65-F5344CB8AC3E}">
        <p14:creationId xmlns:p14="http://schemas.microsoft.com/office/powerpoint/2010/main" val="567189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e44098a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e44098a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5959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e44098a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5e44098a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smtClean="0"/>
              <a:t>The email addresses a fake support@rnicrosoft.co.uk and a real support@microsoft.co.uk</a:t>
            </a:r>
          </a:p>
          <a:p>
            <a:pPr marL="228600" lvl="0" indent="-228600" algn="l" rtl="0">
              <a:spcBef>
                <a:spcPts val="0"/>
              </a:spcBef>
              <a:spcAft>
                <a:spcPts val="0"/>
              </a:spcAft>
              <a:buAutoNum type="arabicPeriod"/>
            </a:pPr>
            <a:endParaRPr lang="en-US" dirty="0" smtClean="0"/>
          </a:p>
          <a:p>
            <a:pPr marL="0" lvl="0" indent="0" algn="l" rtl="0">
              <a:spcBef>
                <a:spcPts val="0"/>
              </a:spcBef>
              <a:spcAft>
                <a:spcPts val="0"/>
              </a:spcAft>
              <a:buNone/>
            </a:pPr>
            <a:r>
              <a:rPr lang="en-US" dirty="0" smtClean="0"/>
              <a:t>2. ⁠the subjects, fake states an Urgent action Needed while the real Unusual sign in activity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3. ⁠the real support mail gives a  user email within its body while the fake one doesn’t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4. ⁠the fake email gives a reset password .</a:t>
            </a:r>
            <a:r>
              <a:rPr lang="en-US" dirty="0" err="1" smtClean="0"/>
              <a:t>aspx</a:t>
            </a:r>
            <a:r>
              <a:rPr lang="en-US" dirty="0" smtClean="0"/>
              <a:t> link that looks suspicious  while the real email asks you on a highlighted text shortening to</a:t>
            </a:r>
            <a:r>
              <a:rPr lang="en-US" baseline="0" dirty="0" smtClean="0"/>
              <a:t> </a:t>
            </a:r>
            <a:r>
              <a:rPr lang="en-US" dirty="0" smtClean="0"/>
              <a:t>review recent activity link</a:t>
            </a:r>
            <a:endParaRPr dirty="0"/>
          </a:p>
        </p:txBody>
      </p:sp>
    </p:spTree>
    <p:extLst>
      <p:ext uri="{BB962C8B-B14F-4D97-AF65-F5344CB8AC3E}">
        <p14:creationId xmlns:p14="http://schemas.microsoft.com/office/powerpoint/2010/main" val="2131304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f6f156ad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5f6f156ad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Links without a padlock icon, and with HTTP and not HTTPS on the URL could be malicious.  However, the padlock</a:t>
            </a:r>
            <a:r>
              <a:rPr lang="en-GB" baseline="0" dirty="0"/>
              <a:t> doesn’t mean that necessarily a site can be trusted, what it means is that data exchanged between you and the site is fully encrypted. The link should be probed further.</a:t>
            </a:r>
            <a:endParaRPr dirty="0"/>
          </a:p>
        </p:txBody>
      </p:sp>
    </p:spTree>
    <p:extLst>
      <p:ext uri="{BB962C8B-B14F-4D97-AF65-F5344CB8AC3E}">
        <p14:creationId xmlns:p14="http://schemas.microsoft.com/office/powerpoint/2010/main" val="138893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825fef42b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825fef42b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Attackers will look for anything that will prompt</a:t>
            </a:r>
            <a:r>
              <a:rPr lang="en-GB" baseline="0" dirty="0"/>
              <a:t> you to click on the link</a:t>
            </a:r>
            <a:endParaRPr dirty="0"/>
          </a:p>
        </p:txBody>
      </p:sp>
    </p:spTree>
    <p:extLst>
      <p:ext uri="{BB962C8B-B14F-4D97-AF65-F5344CB8AC3E}">
        <p14:creationId xmlns:p14="http://schemas.microsoft.com/office/powerpoint/2010/main" val="2302290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f87997393_0_1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f87997393_0_1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Keep your private life off social media,</a:t>
            </a:r>
          </a:p>
          <a:p>
            <a:pPr marL="0" lvl="0" indent="0" algn="l" rtl="0">
              <a:spcBef>
                <a:spcPts val="0"/>
              </a:spcBef>
              <a:spcAft>
                <a:spcPts val="0"/>
              </a:spcAft>
              <a:buNone/>
            </a:pPr>
            <a:r>
              <a:rPr lang="en-US" dirty="0"/>
              <a:t>Do not post your children’s, spouse photos, names, birthdays, schools, residential areas, jogging tracks, plates of vehicles you use</a:t>
            </a:r>
          </a:p>
          <a:p>
            <a:pPr marL="0" lvl="0" indent="0" algn="l" rtl="0">
              <a:spcBef>
                <a:spcPts val="0"/>
              </a:spcBef>
              <a:spcAft>
                <a:spcPts val="0"/>
              </a:spcAft>
              <a:buNone/>
            </a:pPr>
            <a:r>
              <a:rPr lang="en-US" dirty="0"/>
              <a:t>Social media does not forget</a:t>
            </a:r>
            <a:endParaRPr dirty="0"/>
          </a:p>
        </p:txBody>
      </p:sp>
    </p:spTree>
    <p:extLst>
      <p:ext uri="{BB962C8B-B14F-4D97-AF65-F5344CB8AC3E}">
        <p14:creationId xmlns:p14="http://schemas.microsoft.com/office/powerpoint/2010/main" val="3836824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f6f156ad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f6f156ad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0781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5f6f156ad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5f6f156ad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77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training and </a:t>
            </a:r>
            <a:r>
              <a:rPr lang="en-US" dirty="0" err="1" smtClean="0"/>
              <a:t>awereness</a:t>
            </a:r>
            <a:r>
              <a:rPr lang="en-US" dirty="0" smtClean="0"/>
              <a:t> for DEFMIS? Why don</a:t>
            </a:r>
            <a:r>
              <a:rPr lang="en-AE" dirty="0" smtClean="0"/>
              <a:t>’</a:t>
            </a:r>
            <a:r>
              <a:rPr lang="en-US" dirty="0" smtClean="0"/>
              <a:t>t we have robust monitoring and protection</a:t>
            </a:r>
            <a:r>
              <a:rPr lang="en-US" baseline="0" dirty="0" smtClean="0"/>
              <a:t> systems like antivirus, incident detection and prevention tool? </a:t>
            </a:r>
            <a:r>
              <a:rPr lang="en-US" dirty="0" smtClean="0"/>
              <a:t>Users </a:t>
            </a:r>
            <a:r>
              <a:rPr lang="en-US" dirty="0"/>
              <a:t>are always the weakest link even when all technical, physical and logical controls have been put in place. It takes a user to click on a malicious link, to plug an infected USB, to connected to a rogue access point at café, airport</a:t>
            </a:r>
          </a:p>
        </p:txBody>
      </p:sp>
      <p:sp>
        <p:nvSpPr>
          <p:cNvPr id="4" name="Slide Number Placeholder 3"/>
          <p:cNvSpPr>
            <a:spLocks noGrp="1"/>
          </p:cNvSpPr>
          <p:nvPr>
            <p:ph type="sldNum" sz="quarter" idx="10"/>
          </p:nvPr>
        </p:nvSpPr>
        <p:spPr/>
        <p:txBody>
          <a:bodyPr/>
          <a:lstStyle/>
          <a:p>
            <a:fld id="{6A9870E9-CB77-4885-A707-805403A425E0}" type="slidenum">
              <a:rPr lang="en-US" smtClean="0"/>
              <a:t>4</a:t>
            </a:fld>
            <a:endParaRPr lang="en-US"/>
          </a:p>
        </p:txBody>
      </p:sp>
    </p:spTree>
    <p:extLst>
      <p:ext uri="{BB962C8B-B14F-4D97-AF65-F5344CB8AC3E}">
        <p14:creationId xmlns:p14="http://schemas.microsoft.com/office/powerpoint/2010/main" val="412326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5</a:t>
            </a:fld>
            <a:endParaRPr lang="en-US"/>
          </a:p>
        </p:txBody>
      </p:sp>
    </p:spTree>
    <p:extLst>
      <p:ext uri="{BB962C8B-B14F-4D97-AF65-F5344CB8AC3E}">
        <p14:creationId xmlns:p14="http://schemas.microsoft.com/office/powerpoint/2010/main" val="47403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6</a:t>
            </a:fld>
            <a:endParaRPr lang="en-US"/>
          </a:p>
        </p:txBody>
      </p:sp>
    </p:spTree>
    <p:extLst>
      <p:ext uri="{BB962C8B-B14F-4D97-AF65-F5344CB8AC3E}">
        <p14:creationId xmlns:p14="http://schemas.microsoft.com/office/powerpoint/2010/main" val="199436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r>
              <a:rPr lang="en-US" sz="1200" b="1" i="0" u="none" strike="noStrike" kern="1200" baseline="0" dirty="0">
                <a:solidFill>
                  <a:schemeClr val="tx1"/>
                </a:solidFill>
                <a:latin typeface="+mn-lt"/>
                <a:ea typeface="+mn-ea"/>
                <a:cs typeface="+mn-cs"/>
              </a:rPr>
              <a:t>Cyber security </a:t>
            </a:r>
            <a:r>
              <a:rPr lang="en-US" sz="1200" b="0" i="0" u="none" strike="noStrike" kern="1200" baseline="0" dirty="0">
                <a:solidFill>
                  <a:schemeClr val="tx1"/>
                </a:solidFill>
                <a:latin typeface="+mn-lt"/>
                <a:ea typeface="+mn-ea"/>
                <a:cs typeface="+mn-cs"/>
              </a:rPr>
              <a:t>Cyber security is a subset of InfoSec, that focuses on </a:t>
            </a:r>
            <a:r>
              <a:rPr lang="en-US" sz="1200" b="0" i="0" u="none" strike="noStrike" kern="1200" baseline="0" dirty="0" smtClean="0">
                <a:solidFill>
                  <a:schemeClr val="tx1"/>
                </a:solidFill>
                <a:latin typeface="+mn-lt"/>
                <a:ea typeface="+mn-ea"/>
                <a:cs typeface="+mn-cs"/>
              </a:rPr>
              <a:t>protection of </a:t>
            </a:r>
            <a:r>
              <a:rPr lang="en-US" sz="1200" b="0" i="0" u="none" strike="noStrike" kern="1200" baseline="0" dirty="0">
                <a:solidFill>
                  <a:schemeClr val="tx1"/>
                </a:solidFill>
                <a:latin typeface="+mn-lt"/>
                <a:ea typeface="+mn-ea"/>
                <a:cs typeface="+mn-cs"/>
              </a:rPr>
              <a:t>computer systems and their components including hardware, software, data and digital infrastructure (from unauthorized use or harm), effectively to provide components e.g. CIA </a:t>
            </a:r>
          </a:p>
          <a:p>
            <a:pPr marL="171450" indent="-171450">
              <a:buFontTx/>
              <a:buChar char="-"/>
            </a:pPr>
            <a:r>
              <a:rPr lang="en-US" sz="1200" b="1" i="0" u="none" strike="noStrike" kern="1200" baseline="0" dirty="0">
                <a:solidFill>
                  <a:schemeClr val="tx1"/>
                </a:solidFill>
                <a:latin typeface="+mn-lt"/>
                <a:ea typeface="+mn-ea"/>
                <a:cs typeface="+mn-cs"/>
              </a:rPr>
              <a:t>InfoSec</a:t>
            </a:r>
            <a:r>
              <a:rPr lang="en-US" sz="1200" b="0" i="0" u="none" strike="noStrike" kern="1200" baseline="0" dirty="0">
                <a:solidFill>
                  <a:schemeClr val="tx1"/>
                </a:solidFill>
                <a:latin typeface="+mn-lt"/>
                <a:ea typeface="+mn-ea"/>
                <a:cs typeface="+mn-cs"/>
              </a:rPr>
              <a:t> refers to the practice of preventing unauthorized access, use, disclosure, disruption, modification, inspection, recording or destruction of information. </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People </a:t>
            </a:r>
            <a:r>
              <a:rPr lang="en-AE"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are the people in key responsibilities like network, sys admins competent</a:t>
            </a:r>
          </a:p>
          <a:p>
            <a:pPr marL="171450" indent="-171450">
              <a:buFontTx/>
              <a:buChar char="-"/>
            </a:pPr>
            <a:r>
              <a:rPr lang="en-US" sz="1200" b="0" i="0" u="none" strike="noStrike" kern="1200" baseline="0" dirty="0" smtClean="0">
                <a:solidFill>
                  <a:schemeClr val="tx1"/>
                </a:solidFill>
                <a:latin typeface="+mn-lt"/>
                <a:ea typeface="+mn-ea"/>
                <a:cs typeface="+mn-cs"/>
              </a:rPr>
              <a:t>Are your users </a:t>
            </a:r>
            <a:r>
              <a:rPr lang="en-US" sz="1200" b="0" i="0" u="none" strike="noStrike" kern="1200" baseline="0" dirty="0" err="1" smtClean="0">
                <a:solidFill>
                  <a:schemeClr val="tx1"/>
                </a:solidFill>
                <a:latin typeface="+mn-lt"/>
                <a:ea typeface="+mn-ea"/>
                <a:cs typeface="+mn-cs"/>
              </a:rPr>
              <a:t>trg</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is your cyber culture? How do you do things related to cyber?</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Technology- what technology do you have in place? Firewalls, ids, </a:t>
            </a:r>
            <a:r>
              <a:rPr lang="en-US" sz="1200" b="0" i="0" u="none" strike="noStrike" kern="1200" baseline="0" dirty="0" err="1" smtClean="0">
                <a:solidFill>
                  <a:schemeClr val="tx1"/>
                </a:solidFill>
                <a:latin typeface="+mn-lt"/>
                <a:ea typeface="+mn-ea"/>
                <a:cs typeface="+mn-cs"/>
              </a:rPr>
              <a:t>ips</a:t>
            </a: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Process- </a:t>
            </a:r>
            <a:r>
              <a:rPr lang="en-US" dirty="0" smtClean="0"/>
              <a:t>Process refer to the procedures and protocols put in place to manage cybersecurity effectively.</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Do you have a cyber policy? </a:t>
            </a:r>
            <a:r>
              <a:rPr lang="en-US" sz="1200" b="0" i="0" u="none" strike="noStrike" kern="1200" baseline="0" dirty="0" err="1" smtClean="0">
                <a:solidFill>
                  <a:schemeClr val="tx1"/>
                </a:solidFill>
                <a:latin typeface="+mn-lt"/>
                <a:ea typeface="+mn-ea"/>
                <a:cs typeface="+mn-cs"/>
              </a:rPr>
              <a:t>Std</a:t>
            </a:r>
            <a:r>
              <a:rPr lang="en-US" sz="1200" b="0" i="0" u="none" strike="noStrike" kern="1200" baseline="0" dirty="0" smtClean="0">
                <a:solidFill>
                  <a:schemeClr val="tx1"/>
                </a:solidFill>
                <a:latin typeface="+mn-lt"/>
                <a:ea typeface="+mn-ea"/>
                <a:cs typeface="+mn-cs"/>
              </a:rPr>
              <a:t> and guidelines?</a:t>
            </a:r>
          </a:p>
          <a:p>
            <a:pPr marL="171450" indent="-171450">
              <a:buFontTx/>
              <a:buChar char="-"/>
            </a:pPr>
            <a:r>
              <a:rPr lang="en-US" dirty="0" smtClean="0"/>
              <a:t>These are documents outlining the rules and guidelines for securing an organization's systems, networks, and data. They provide a framework for implementing and enforcing cybersecurity measures effectively.</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What does your cyber policy say about for risk assessment?</a:t>
            </a:r>
          </a:p>
          <a:p>
            <a:pPr marL="0" indent="0">
              <a:buFontTx/>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9243B-349C-4517-9D97-F04A6BBF06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03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Cybersecurity is about protection the confidentiality. Integrity and availability of </a:t>
            </a:r>
            <a:r>
              <a:rPr lang="en-US" dirty="0" smtClean="0"/>
              <a:t>data</a:t>
            </a:r>
          </a:p>
          <a:p>
            <a:endParaRPr lang="en-US" dirty="0" smtClean="0"/>
          </a:p>
          <a:p>
            <a:r>
              <a:rPr lang="en-US" dirty="0" smtClean="0"/>
              <a:t>DDOS attacks affect the availability of data. Example the </a:t>
            </a:r>
            <a:r>
              <a:rPr lang="en-US" dirty="0" err="1" smtClean="0"/>
              <a:t>eCitizen</a:t>
            </a:r>
            <a:r>
              <a:rPr lang="en-US" dirty="0" smtClean="0"/>
              <a:t> case, </a:t>
            </a:r>
            <a:r>
              <a:rPr lang="en-US" dirty="0" err="1" smtClean="0"/>
              <a:t>pple</a:t>
            </a:r>
            <a:r>
              <a:rPr lang="en-US" dirty="0" smtClean="0"/>
              <a:t> were unable to access the </a:t>
            </a:r>
            <a:r>
              <a:rPr lang="en-US" dirty="0" err="1" smtClean="0"/>
              <a:t>govt</a:t>
            </a:r>
            <a:r>
              <a:rPr lang="en-US" baseline="0" dirty="0" smtClean="0"/>
              <a:t> service</a:t>
            </a:r>
            <a:endParaRPr lang="en-US" dirty="0"/>
          </a:p>
        </p:txBody>
      </p:sp>
      <p:sp>
        <p:nvSpPr>
          <p:cNvPr id="4" name="Slide Number Placeholder 3"/>
          <p:cNvSpPr>
            <a:spLocks noGrp="1"/>
          </p:cNvSpPr>
          <p:nvPr>
            <p:ph type="sldNum" sz="quarter" idx="10"/>
          </p:nvPr>
        </p:nvSpPr>
        <p:spPr/>
        <p:txBody>
          <a:bodyPr/>
          <a:lstStyle/>
          <a:p>
            <a:fld id="{6A9870E9-CB77-4885-A707-805403A425E0}" type="slidenum">
              <a:rPr lang="en-US" smtClean="0"/>
              <a:t>8</a:t>
            </a:fld>
            <a:endParaRPr lang="en-US"/>
          </a:p>
        </p:txBody>
      </p:sp>
    </p:spTree>
    <p:extLst>
      <p:ext uri="{BB962C8B-B14F-4D97-AF65-F5344CB8AC3E}">
        <p14:creationId xmlns:p14="http://schemas.microsoft.com/office/powerpoint/2010/main" val="190710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25fef42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25fef42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There is a common </a:t>
            </a:r>
            <a:r>
              <a:rPr kumimoji="0" lang="en-US" sz="1100" b="0" i="0" u="none" strike="noStrike" kern="0" cap="none" spc="0" normalizeH="0" baseline="0" noProof="0" dirty="0">
                <a:ln>
                  <a:noFill/>
                </a:ln>
                <a:solidFill>
                  <a:srgbClr val="000000"/>
                </a:solidFill>
                <a:effectLst/>
                <a:uLnTx/>
                <a:uFillTx/>
                <a:latin typeface="Arial"/>
                <a:cs typeface="Arial"/>
                <a:sym typeface="Arial"/>
              </a:rPr>
              <a:t>belief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that </a:t>
            </a:r>
            <a:r>
              <a:rPr kumimoji="0" lang="en-US" sz="1100" b="0" i="0" u="none" strike="noStrike" kern="0" cap="none" spc="0" normalizeH="0" baseline="0" noProof="0" dirty="0">
                <a:ln>
                  <a:noFill/>
                </a:ln>
                <a:solidFill>
                  <a:srgbClr val="000000"/>
                </a:solidFill>
                <a:effectLst/>
                <a:uLnTx/>
                <a:uFillTx/>
                <a:latin typeface="Arial"/>
                <a:cs typeface="Arial"/>
                <a:sym typeface="Arial"/>
              </a:rPr>
              <a:t>our IT department will take care of it or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a </a:t>
            </a:r>
            <a:r>
              <a:rPr kumimoji="0" lang="en-US" sz="1100" b="0" i="0" u="none" strike="noStrike" kern="0" cap="none" spc="0" normalizeH="0" baseline="0" noProof="0" dirty="0">
                <a:ln>
                  <a:noFill/>
                </a:ln>
                <a:solidFill>
                  <a:srgbClr val="000000"/>
                </a:solidFill>
                <a:effectLst/>
                <a:uLnTx/>
                <a:uFillTx/>
                <a:latin typeface="Arial"/>
                <a:cs typeface="Arial"/>
                <a:sym typeface="Arial"/>
              </a:rPr>
              <a:t>firewall and anti-virus will protect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us </a:t>
            </a:r>
            <a:r>
              <a:rPr kumimoji="0" lang="en-US" sz="1100" b="0" i="0" u="none" strike="noStrike" kern="0" cap="none" spc="0" normalizeH="0" baseline="0" noProof="0" dirty="0">
                <a:ln>
                  <a:noFill/>
                </a:ln>
                <a:solidFill>
                  <a:srgbClr val="000000"/>
                </a:solidFill>
                <a:effectLst/>
                <a:uLnTx/>
                <a:uFillTx/>
                <a:latin typeface="Arial"/>
                <a:cs typeface="Arial"/>
                <a:sym typeface="Arial"/>
              </a:rPr>
              <a:t>against anything. </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We are wrong coz</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Cybersecurity </a:t>
            </a:r>
            <a:r>
              <a:rPr kumimoji="0" lang="en-US" sz="1100" b="0" i="0" u="none" strike="noStrike" kern="0" cap="none" spc="0" normalizeH="0" baseline="0" noProof="0" dirty="0">
                <a:ln>
                  <a:noFill/>
                </a:ln>
                <a:solidFill>
                  <a:srgbClr val="000000"/>
                </a:solidFill>
                <a:effectLst/>
                <a:uLnTx/>
                <a:uFillTx/>
                <a:latin typeface="Arial"/>
                <a:cs typeface="Arial"/>
                <a:sym typeface="Arial"/>
              </a:rPr>
              <a:t>awareness is a must for everyone!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smtClean="0">
                <a:ln>
                  <a:noFill/>
                </a:ln>
                <a:solidFill>
                  <a:srgbClr val="000000"/>
                </a:solidFill>
                <a:effectLst/>
                <a:uLnTx/>
                <a:uFillTx/>
                <a:latin typeface="Arial"/>
                <a:cs typeface="Arial"/>
                <a:sym typeface="Arial"/>
              </a:rPr>
              <a:t>Practice the safe measures at work at home with your family, a compromised device in a home network </a:t>
            </a:r>
            <a:r>
              <a:rPr kumimoji="0" lang="en-US" sz="1100" b="0" i="0" u="none" strike="noStrike" kern="0" cap="none" spc="0" normalizeH="0" baseline="0" noProof="0" dirty="0" err="1" smtClean="0">
                <a:ln>
                  <a:noFill/>
                </a:ln>
                <a:solidFill>
                  <a:srgbClr val="000000"/>
                </a:solidFill>
                <a:effectLst/>
                <a:uLnTx/>
                <a:uFillTx/>
                <a:latin typeface="Arial"/>
                <a:cs typeface="Arial"/>
                <a:sym typeface="Arial"/>
              </a:rPr>
              <a:t>cld</a:t>
            </a:r>
            <a:r>
              <a:rPr kumimoji="0" lang="en-US" sz="1100" b="0" i="0" u="none" strike="noStrike" kern="0" cap="none" spc="0" normalizeH="0" baseline="0" noProof="0" dirty="0" smtClean="0">
                <a:ln>
                  <a:noFill/>
                </a:ln>
                <a:solidFill>
                  <a:srgbClr val="000000"/>
                </a:solidFill>
                <a:effectLst/>
                <a:uLnTx/>
                <a:uFillTx/>
                <a:latin typeface="Arial"/>
                <a:cs typeface="Arial"/>
                <a:sym typeface="Arial"/>
              </a:rPr>
              <a:t> introduce vulnerabilities to a work network</a:t>
            </a: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089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2807" y="6253312"/>
            <a:ext cx="10588752" cy="320040"/>
          </a:xfrm>
        </p:spPr>
        <p:txBody>
          <a:bodyPr/>
          <a:lstStyle>
            <a:lvl1pPr algn="ctr">
              <a:defRPr/>
            </a:lvl1pPr>
          </a:lstStyle>
          <a:p>
            <a:r>
              <a:rPr lang="en-US"/>
              <a:t>RESTRICTED</a:t>
            </a:r>
            <a:endParaRPr lang="en-US" dirty="0"/>
          </a:p>
        </p:txBody>
      </p:sp>
      <p:sp>
        <p:nvSpPr>
          <p:cNvPr id="6" name="Slide Number Placeholder 5"/>
          <p:cNvSpPr>
            <a:spLocks noGrp="1"/>
          </p:cNvSpPr>
          <p:nvPr>
            <p:ph type="sldNum" sz="quarter" idx="12"/>
          </p:nvPr>
        </p:nvSpPr>
        <p:spPr>
          <a:xfrm>
            <a:off x="10535294" y="6253312"/>
            <a:ext cx="914400" cy="320040"/>
          </a:xfrm>
        </p:spPr>
        <p:txBody>
          <a:bodyPr/>
          <a:lstStyle/>
          <a:p>
            <a:fld id="{6D22F896-40B5-4ADD-8801-0D06FADFA095}" type="slidenum">
              <a:rPr lang="en-US" dirty="0"/>
              <a:t>‹#›</a:t>
            </a:fld>
            <a:endParaRPr lang="en-US" dirty="0"/>
          </a:p>
        </p:txBody>
      </p:sp>
      <p:grpSp>
        <p:nvGrpSpPr>
          <p:cNvPr id="7" name="Group 6">
            <a:extLst>
              <a:ext uri="{FF2B5EF4-FFF2-40B4-BE49-F238E27FC236}">
                <a16:creationId xmlns:a16="http://schemas.microsoft.com/office/drawing/2014/main" id="{D08875DC-29EB-F03A-14A8-ED22D79F6FBC}"/>
              </a:ext>
            </a:extLst>
          </p:cNvPr>
          <p:cNvGrpSpPr/>
          <p:nvPr userDrawn="1"/>
        </p:nvGrpSpPr>
        <p:grpSpPr>
          <a:xfrm>
            <a:off x="64547" y="253390"/>
            <a:ext cx="12070080" cy="6473727"/>
            <a:chOff x="64546" y="136264"/>
            <a:chExt cx="12070080" cy="6590851"/>
          </a:xfrm>
        </p:grpSpPr>
        <p:sp>
          <p:nvSpPr>
            <p:cNvPr id="8" name="Rounded Rectangle 8">
              <a:extLst>
                <a:ext uri="{FF2B5EF4-FFF2-40B4-BE49-F238E27FC236}">
                  <a16:creationId xmlns:a16="http://schemas.microsoft.com/office/drawing/2014/main" id="{1D8E63F2-3E55-C8F3-95C0-25A2B5594BF8}"/>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0" name="Rounded Rectangle 10">
              <a:extLst>
                <a:ext uri="{FF2B5EF4-FFF2-40B4-BE49-F238E27FC236}">
                  <a16:creationId xmlns:a16="http://schemas.microsoft.com/office/drawing/2014/main" id="{B80E3874-BF1D-CD87-61BB-CB48F43C3231}"/>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1" name="Rounded Rectangle 11">
              <a:extLst>
                <a:ext uri="{FF2B5EF4-FFF2-40B4-BE49-F238E27FC236}">
                  <a16:creationId xmlns:a16="http://schemas.microsoft.com/office/drawing/2014/main" id="{FEEA9789-C7CA-9243-AC86-AA99BADB7ECF}"/>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pic>
        <p:nvPicPr>
          <p:cNvPr id="12" name="Picture 11">
            <a:extLst>
              <a:ext uri="{FF2B5EF4-FFF2-40B4-BE49-F238E27FC236}">
                <a16:creationId xmlns:a16="http://schemas.microsoft.com/office/drawing/2014/main" id="{F38E31DB-8FA5-6A20-BDEC-0CD68393B9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692" t="6186" r="12884" b="8654"/>
          <a:stretch/>
        </p:blipFill>
        <p:spPr>
          <a:xfrm>
            <a:off x="10724753" y="374433"/>
            <a:ext cx="1337341" cy="1530267"/>
          </a:xfrm>
          <a:prstGeom prst="rect">
            <a:avLst/>
          </a:prstGeom>
        </p:spPr>
      </p:pic>
      <p:pic>
        <p:nvPicPr>
          <p:cNvPr id="13" name="Picture 12">
            <a:extLst>
              <a:ext uri="{FF2B5EF4-FFF2-40B4-BE49-F238E27FC236}">
                <a16:creationId xmlns:a16="http://schemas.microsoft.com/office/drawing/2014/main" id="{30A4A12A-56CB-C891-8610-2C1BD8548DFC}"/>
              </a:ext>
            </a:extLst>
          </p:cNvPr>
          <p:cNvPicPr>
            <a:picLocks noChangeAspect="1"/>
          </p:cNvPicPr>
          <p:nvPr userDrawn="1"/>
        </p:nvPicPr>
        <p:blipFill>
          <a:blip r:embed="rId3"/>
          <a:stretch>
            <a:fillRect/>
          </a:stretch>
        </p:blipFill>
        <p:spPr>
          <a:xfrm>
            <a:off x="129906" y="374433"/>
            <a:ext cx="1477353" cy="14773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p:cNvGrpSpPr/>
          <p:nvPr/>
        </p:nvGrpSpPr>
        <p:grpSpPr>
          <a:xfrm>
            <a:off x="800145"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hasCustomPrompt="1"/>
          </p:nvPr>
        </p:nvSpPr>
        <p:spPr>
          <a:xfrm>
            <a:off x="888633" y="2349926"/>
            <a:ext cx="3501196" cy="2456441"/>
          </a:xfrm>
          <a:prstGeom prst="rect">
            <a:avLst/>
          </a:prstGeom>
        </p:spPr>
        <p:txBody>
          <a:bodyPr/>
          <a:lstStyle>
            <a:lvl1pPr>
              <a:defRPr>
                <a:solidFill>
                  <a:srgbClr val="FFFEFF"/>
                </a:solidFill>
              </a:defRPr>
            </a:lvl1pPr>
          </a:lstStyle>
          <a:p>
            <a:r>
              <a:rPr lang="en-US" dirty="0" err="1"/>
              <a:t>Cick</a:t>
            </a:r>
            <a:r>
              <a:rPr lang="en-US" dirty="0"/>
              <a:t> to edit Master title style</a:t>
            </a:r>
          </a:p>
        </p:txBody>
      </p:sp>
      <p:sp>
        <p:nvSpPr>
          <p:cNvPr id="3" name="Vertical Text Placeholder 2"/>
          <p:cNvSpPr>
            <a:spLocks noGrp="1"/>
          </p:cNvSpPr>
          <p:nvPr>
            <p:ph type="body" orient="vert" idx="1"/>
          </p:nvPr>
        </p:nvSpPr>
        <p:spPr>
          <a:xfrm>
            <a:off x="5109984" y="794719"/>
            <a:ext cx="6275035" cy="525709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2663" y="6223780"/>
            <a:ext cx="3657600" cy="320040"/>
          </a:xfrm>
          <a:prstGeom prst="rect">
            <a:avLst/>
          </a:prstGeom>
        </p:spPr>
        <p:txBody>
          <a:bodyPr/>
          <a:lstStyle/>
          <a:p>
            <a:fld id="{B10C0E55-CB6E-41CC-8541-E0A27E280161}" type="datetime1">
              <a:rPr lang="en-US" smtClean="0"/>
              <a:t>6/6/2024</a:t>
            </a:fld>
            <a:endParaRPr lang="en-US" dirty="0"/>
          </a:p>
        </p:txBody>
      </p:sp>
      <p:sp>
        <p:nvSpPr>
          <p:cNvPr id="5" name="Footer Placeholder 4"/>
          <p:cNvSpPr>
            <a:spLocks noGrp="1"/>
          </p:cNvSpPr>
          <p:nvPr>
            <p:ph type="ftr" sz="quarter" idx="11"/>
          </p:nvPr>
        </p:nvSpPr>
        <p:spPr/>
        <p:txBody>
          <a:bodyPr/>
          <a:lstStyle/>
          <a:p>
            <a:r>
              <a:rPr lang="en-US"/>
              <a:t>RESTRICTED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22" name="Group 21"/>
          <p:cNvGrpSpPr/>
          <p:nvPr/>
        </p:nvGrpSpPr>
        <p:grpSpPr>
          <a:xfrm>
            <a:off x="7718949"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3"/>
          </a:xfrm>
          <a:prstGeom prst="rect">
            <a:avLst/>
          </a:prstGeo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6"/>
            <a:ext cx="6268623" cy="525730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2973" y="6227064"/>
            <a:ext cx="3657600" cy="320040"/>
          </a:xfrm>
          <a:prstGeom prst="rect">
            <a:avLst/>
          </a:prstGeom>
        </p:spPr>
        <p:txBody>
          <a:bodyPr/>
          <a:lstStyle/>
          <a:p>
            <a:fld id="{45E5C8D2-27EC-4807-A139-9B072DC63B39}" type="datetime1">
              <a:rPr lang="en-US" smtClean="0"/>
              <a:t>6/6/2024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RESTRICTED</a:t>
            </a:r>
            <a:endParaRPr lang="en-US" dirty="0"/>
          </a:p>
        </p:txBody>
      </p:sp>
      <p:sp>
        <p:nvSpPr>
          <p:cNvPr id="6" name="Slide Number Placeholder 5"/>
          <p:cNvSpPr>
            <a:spLocks noGrp="1"/>
          </p:cNvSpPr>
          <p:nvPr>
            <p:ph type="sldNum" sz="quarter" idx="12"/>
          </p:nvPr>
        </p:nvSpPr>
        <p:spPr>
          <a:xfrm>
            <a:off x="9848493" y="6227064"/>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73" name="Google Shape;73;p5"/>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4" name="Google Shape;74;p5"/>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Tree>
    <p:extLst>
      <p:ext uri="{BB962C8B-B14F-4D97-AF65-F5344CB8AC3E}">
        <p14:creationId xmlns:p14="http://schemas.microsoft.com/office/powerpoint/2010/main" val="281175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4"/>
        <p:cNvGrpSpPr/>
        <p:nvPr/>
      </p:nvGrpSpPr>
      <p:grpSpPr>
        <a:xfrm>
          <a:off x="0" y="0"/>
          <a:ext cx="0" cy="0"/>
          <a:chOff x="0" y="0"/>
          <a:chExt cx="0" cy="0"/>
        </a:xfrm>
      </p:grpSpPr>
      <p:sp>
        <p:nvSpPr>
          <p:cNvPr id="126" name="Google Shape;126;p10">
            <a:hlinkClick r:id="rId2" action="ppaction://hlinksldjump"/>
          </p:cNvPr>
          <p:cNvSpPr/>
          <p:nvPr/>
        </p:nvSpPr>
        <p:spPr>
          <a:xfrm>
            <a:off x="282733" y="295668"/>
            <a:ext cx="292800" cy="25200"/>
          </a:xfrm>
          <a:prstGeom prst="rect">
            <a:avLst/>
          </a:prstGeom>
          <a:solidFill>
            <a:srgbClr val="55688B">
              <a:alpha val="359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0">
            <a:hlinkClick r:id="rId2" action="ppaction://hlinksldjump"/>
          </p:cNvPr>
          <p:cNvSpPr/>
          <p:nvPr/>
        </p:nvSpPr>
        <p:spPr>
          <a:xfrm>
            <a:off x="282733" y="378967"/>
            <a:ext cx="292800" cy="25200"/>
          </a:xfrm>
          <a:prstGeom prst="rect">
            <a:avLst/>
          </a:prstGeom>
          <a:solidFill>
            <a:srgbClr val="55688B">
              <a:alpha val="359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0">
            <a:hlinkClick r:id="rId2" action="ppaction://hlinksldjump"/>
          </p:cNvPr>
          <p:cNvSpPr/>
          <p:nvPr/>
        </p:nvSpPr>
        <p:spPr>
          <a:xfrm>
            <a:off x="282733" y="462265"/>
            <a:ext cx="292800" cy="25200"/>
          </a:xfrm>
          <a:prstGeom prst="rect">
            <a:avLst/>
          </a:prstGeom>
          <a:solidFill>
            <a:srgbClr val="55688B">
              <a:alpha val="359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0"/>
          <p:cNvSpPr txBox="1">
            <a:spLocks noGrp="1"/>
          </p:cNvSpPr>
          <p:nvPr>
            <p:ph type="title"/>
          </p:nvPr>
        </p:nvSpPr>
        <p:spPr>
          <a:xfrm>
            <a:off x="1730000" y="525000"/>
            <a:ext cx="5065200" cy="1990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3" name="Google Shape;133;p10"/>
          <p:cNvSpPr txBox="1">
            <a:spLocks noGrp="1"/>
          </p:cNvSpPr>
          <p:nvPr>
            <p:ph type="body" idx="1"/>
          </p:nvPr>
        </p:nvSpPr>
        <p:spPr>
          <a:xfrm>
            <a:off x="1730000" y="2630067"/>
            <a:ext cx="5065200" cy="32212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34" name="Google Shape;13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5843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1"/>
        <p:cNvGrpSpPr/>
        <p:nvPr/>
      </p:nvGrpSpPr>
      <p:grpSpPr>
        <a:xfrm>
          <a:off x="0" y="0"/>
          <a:ext cx="0" cy="0"/>
          <a:chOff x="0" y="0"/>
          <a:chExt cx="0" cy="0"/>
        </a:xfrm>
      </p:grpSpPr>
      <p:sp>
        <p:nvSpPr>
          <p:cNvPr id="169" name="Google Shape;169;p12"/>
          <p:cNvSpPr txBox="1">
            <a:spLocks noGrp="1"/>
          </p:cNvSpPr>
          <p:nvPr>
            <p:ph type="title"/>
          </p:nvPr>
        </p:nvSpPr>
        <p:spPr>
          <a:xfrm>
            <a:off x="1730000" y="2211100"/>
            <a:ext cx="4048400" cy="2335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dirty="0"/>
          </a:p>
        </p:txBody>
      </p:sp>
      <p:sp>
        <p:nvSpPr>
          <p:cNvPr id="170" name="Google Shape;170;p12"/>
          <p:cNvSpPr txBox="1">
            <a:spLocks noGrp="1"/>
          </p:cNvSpPr>
          <p:nvPr>
            <p:ph type="subTitle" idx="1"/>
          </p:nvPr>
        </p:nvSpPr>
        <p:spPr>
          <a:xfrm>
            <a:off x="1730000" y="4717333"/>
            <a:ext cx="4048400" cy="67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733"/>
            </a:lvl2pPr>
            <a:lvl3pPr lvl="2">
              <a:lnSpc>
                <a:spcPct val="100000"/>
              </a:lnSpc>
              <a:spcBef>
                <a:spcPts val="0"/>
              </a:spcBef>
              <a:spcAft>
                <a:spcPts val="0"/>
              </a:spcAft>
              <a:buSzPts val="1300"/>
              <a:buNone/>
              <a:defRPr sz="1733"/>
            </a:lvl3pPr>
            <a:lvl4pPr lvl="3">
              <a:lnSpc>
                <a:spcPct val="100000"/>
              </a:lnSpc>
              <a:spcBef>
                <a:spcPts val="0"/>
              </a:spcBef>
              <a:spcAft>
                <a:spcPts val="0"/>
              </a:spcAft>
              <a:buSzPts val="1300"/>
              <a:buNone/>
              <a:defRPr sz="1733"/>
            </a:lvl4pPr>
            <a:lvl5pPr lvl="4">
              <a:lnSpc>
                <a:spcPct val="100000"/>
              </a:lnSpc>
              <a:spcBef>
                <a:spcPts val="0"/>
              </a:spcBef>
              <a:spcAft>
                <a:spcPts val="0"/>
              </a:spcAft>
              <a:buSzPts val="1300"/>
              <a:buNone/>
              <a:defRPr sz="1733"/>
            </a:lvl5pPr>
            <a:lvl6pPr lvl="5">
              <a:lnSpc>
                <a:spcPct val="100000"/>
              </a:lnSpc>
              <a:spcBef>
                <a:spcPts val="0"/>
              </a:spcBef>
              <a:spcAft>
                <a:spcPts val="0"/>
              </a:spcAft>
              <a:buSzPts val="1300"/>
              <a:buNone/>
              <a:defRPr sz="1733"/>
            </a:lvl6pPr>
            <a:lvl7pPr lvl="6">
              <a:lnSpc>
                <a:spcPct val="100000"/>
              </a:lnSpc>
              <a:spcBef>
                <a:spcPts val="0"/>
              </a:spcBef>
              <a:spcAft>
                <a:spcPts val="0"/>
              </a:spcAft>
              <a:buSzPts val="1300"/>
              <a:buNone/>
              <a:defRPr sz="1733"/>
            </a:lvl7pPr>
            <a:lvl8pPr lvl="7">
              <a:lnSpc>
                <a:spcPct val="100000"/>
              </a:lnSpc>
              <a:spcBef>
                <a:spcPts val="0"/>
              </a:spcBef>
              <a:spcAft>
                <a:spcPts val="0"/>
              </a:spcAft>
              <a:buSzPts val="1300"/>
              <a:buNone/>
              <a:defRPr sz="1733"/>
            </a:lvl8pPr>
            <a:lvl9pPr lvl="8">
              <a:lnSpc>
                <a:spcPct val="100000"/>
              </a:lnSpc>
              <a:spcBef>
                <a:spcPts val="0"/>
              </a:spcBef>
              <a:spcAft>
                <a:spcPts val="0"/>
              </a:spcAft>
              <a:buSzPts val="1300"/>
              <a:buNone/>
              <a:defRPr sz="1733"/>
            </a:lvl9pPr>
          </a:lstStyle>
          <a:p>
            <a:endParaRPr dirty="0"/>
          </a:p>
        </p:txBody>
      </p:sp>
      <p:sp>
        <p:nvSpPr>
          <p:cNvPr id="171" name="Google Shape;171;p12"/>
          <p:cNvSpPr txBox="1">
            <a:spLocks noGrp="1"/>
          </p:cNvSpPr>
          <p:nvPr>
            <p:ph type="body" idx="2"/>
          </p:nvPr>
        </p:nvSpPr>
        <p:spPr>
          <a:xfrm>
            <a:off x="6197600" y="2262133"/>
            <a:ext cx="4902400" cy="3130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dirty="0"/>
          </a:p>
        </p:txBody>
      </p:sp>
      <p:sp>
        <p:nvSpPr>
          <p:cNvPr id="172" name="Google Shape;17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6428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2"/>
        <p:cNvGrpSpPr/>
        <p:nvPr/>
      </p:nvGrpSpPr>
      <p:grpSpPr>
        <a:xfrm>
          <a:off x="0" y="0"/>
          <a:ext cx="0" cy="0"/>
          <a:chOff x="0" y="0"/>
          <a:chExt cx="0" cy="0"/>
        </a:xfrm>
      </p:grpSpPr>
      <p:sp>
        <p:nvSpPr>
          <p:cNvPr id="110" name="Google Shape;110;p8"/>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1" name="Google Shape;111;p8"/>
          <p:cNvSpPr txBox="1">
            <a:spLocks noGrp="1"/>
          </p:cNvSpPr>
          <p:nvPr>
            <p:ph type="body" idx="1"/>
          </p:nvPr>
        </p:nvSpPr>
        <p:spPr>
          <a:xfrm>
            <a:off x="1730000" y="2090067"/>
            <a:ext cx="4537600" cy="388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12" name="Google Shape;112;p8"/>
          <p:cNvSpPr txBox="1">
            <a:spLocks noGrp="1"/>
          </p:cNvSpPr>
          <p:nvPr>
            <p:ph type="body" idx="2"/>
          </p:nvPr>
        </p:nvSpPr>
        <p:spPr>
          <a:xfrm>
            <a:off x="6577628" y="2090067"/>
            <a:ext cx="4537600" cy="388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13" name="Google Shape;11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091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8632" y="2349925"/>
            <a:ext cx="3498979" cy="2456443"/>
          </a:xfrm>
          <a:prstGeom prst="rect">
            <a:avLst/>
          </a:prstGeom>
        </p:spPr>
        <p:txBody>
          <a:bodyPr/>
          <a:lstStyle>
            <a:lvl1pPr>
              <a:defRPr>
                <a:solidFill>
                  <a:srgbClr val="FFFEFF"/>
                </a:solidFill>
              </a:defRPr>
            </a:lvl1pPr>
          </a:lstStyle>
          <a:p>
            <a:endParaRPr lang="en-US" dirty="0"/>
          </a:p>
        </p:txBody>
      </p:sp>
      <p:sp>
        <p:nvSpPr>
          <p:cNvPr id="3" name="Content Placeholder 2"/>
          <p:cNvSpPr>
            <a:spLocks noGrp="1"/>
          </p:cNvSpPr>
          <p:nvPr>
            <p:ph idx="1"/>
          </p:nvPr>
        </p:nvSpPr>
        <p:spPr>
          <a:xfrm>
            <a:off x="5118449" y="796027"/>
            <a:ext cx="6281873" cy="5248623"/>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44216" y="2074730"/>
            <a:ext cx="5490224" cy="1689391"/>
          </a:xfrm>
          <a:prstGeom prst="rect">
            <a:avLst/>
          </a:prstGeo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7" y="3846851"/>
            <a:ext cx="5490223" cy="1383771"/>
          </a:xfrm>
          <a:prstGeom prst="rect">
            <a:avLst/>
          </a:prstGeom>
        </p:spPr>
        <p:txBody>
          <a:bodyPr tIns="0">
            <a:normAutofit/>
          </a:bodyPr>
          <a:lstStyle>
            <a:lvl1pPr marL="0" indent="0" algn="ctr">
              <a:buNone/>
              <a:defRPr sz="1800">
                <a:solidFill>
                  <a:srgbClr val="FFFEFF"/>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7195" y="6227064"/>
            <a:ext cx="3657600" cy="320040"/>
          </a:xfrm>
          <a:prstGeom prst="rect">
            <a:avLst/>
          </a:prstGeom>
        </p:spPr>
        <p:txBody>
          <a:bodyPr/>
          <a:lstStyle/>
          <a:p>
            <a:fld id="{FFD3EBD8-E59B-4782-951A-3FC817712C16}" type="datetime1">
              <a:rPr lang="en-US" smtClean="0"/>
              <a:t>6/6/2024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RESTRICTED</a:t>
            </a:r>
            <a:endParaRPr lang="en-US" dirty="0"/>
          </a:p>
        </p:txBody>
      </p:sp>
      <p:sp>
        <p:nvSpPr>
          <p:cNvPr id="6" name="Slide Number Placeholder 5"/>
          <p:cNvSpPr>
            <a:spLocks noGrp="1"/>
          </p:cNvSpPr>
          <p:nvPr>
            <p:ph type="sldNum" sz="quarter" idx="12"/>
          </p:nvPr>
        </p:nvSpPr>
        <p:spPr>
          <a:xfrm>
            <a:off x="10247595" y="6220496"/>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1" y="2339670"/>
            <a:ext cx="3500828" cy="2470065"/>
          </a:xfrm>
          <a:prstGeom prst="rect">
            <a:avLst/>
          </a:prstGeo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9" y="803188"/>
            <a:ext cx="6269591" cy="238265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1"/>
            <a:ext cx="6272023" cy="2383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99479" y="6227064"/>
            <a:ext cx="3657600" cy="320040"/>
          </a:xfrm>
          <a:prstGeom prst="rect">
            <a:avLst/>
          </a:prstGeom>
        </p:spPr>
        <p:txBody>
          <a:bodyPr/>
          <a:lstStyle/>
          <a:p>
            <a:fld id="{5E90B471-F6AA-4971-883A-590DB1E4E523}" type="datetime1">
              <a:rPr lang="en-US" smtClean="0"/>
              <a:t>6/6/2024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RESTRICTED</a:t>
            </a:r>
            <a:endParaRPr lang="en-US" dirty="0"/>
          </a:p>
        </p:txBody>
      </p:sp>
      <p:sp>
        <p:nvSpPr>
          <p:cNvPr id="7" name="Slide Number Placeholder 6"/>
          <p:cNvSpPr>
            <a:spLocks noGrp="1"/>
          </p:cNvSpPr>
          <p:nvPr>
            <p:ph type="sldNum" sz="quarter" idx="12"/>
          </p:nvPr>
        </p:nvSpPr>
        <p:spPr>
          <a:xfrm>
            <a:off x="10353687" y="6233884"/>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002" y="2363917"/>
            <a:ext cx="3500828" cy="2460497"/>
          </a:xfrm>
          <a:prstGeom prst="rect">
            <a:avLst/>
          </a:prstGeo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a:prstGeom prst="rect">
            <a:avLst/>
          </a:prstGeo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125306" y="1488986"/>
            <a:ext cx="6264351" cy="169685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2" y="3665887"/>
            <a:ext cx="6264415" cy="685800"/>
          </a:xfrm>
          <a:prstGeom prst="rect">
            <a:avLst/>
          </a:prstGeo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37816" y="6227064"/>
            <a:ext cx="3657600" cy="320040"/>
          </a:xfrm>
          <a:prstGeom prst="rect">
            <a:avLst/>
          </a:prstGeom>
        </p:spPr>
        <p:txBody>
          <a:bodyPr/>
          <a:lstStyle/>
          <a:p>
            <a:fld id="{3528EF43-4AB6-4E57-A82B-493B78F560E7}" type="datetime1">
              <a:rPr lang="en-US" smtClean="0"/>
              <a:t>6/6/2024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RESTRICTED</a:t>
            </a:r>
            <a:endParaRPr lang="en-US" dirty="0"/>
          </a:p>
        </p:txBody>
      </p:sp>
      <p:sp>
        <p:nvSpPr>
          <p:cNvPr id="9" name="Slide Number Placeholder 8"/>
          <p:cNvSpPr>
            <a:spLocks noGrp="1"/>
          </p:cNvSpPr>
          <p:nvPr>
            <p:ph type="sldNum" sz="quarter" idx="12"/>
          </p:nvPr>
        </p:nvSpPr>
        <p:spPr>
          <a:xfrm>
            <a:off x="10012680" y="6165127"/>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8633" y="2349925"/>
            <a:ext cx="3501196" cy="2456443"/>
          </a:xfrm>
          <a:prstGeom prst="rect">
            <a:avLst/>
          </a:prstGeom>
        </p:spPr>
        <p:txBody>
          <a:bodyPr/>
          <a:lstStyle>
            <a:lvl1pPr>
              <a:defRPr>
                <a:solidFill>
                  <a:srgbClr val="FFFEFF"/>
                </a:solidFill>
              </a:defRPr>
            </a:lvl1pPr>
          </a:lstStyle>
          <a:p>
            <a:endParaRPr lang="en-US" dirty="0"/>
          </a:p>
        </p:txBody>
      </p:sp>
      <p:sp>
        <p:nvSpPr>
          <p:cNvPr id="3" name="Date Placeholder 2"/>
          <p:cNvSpPr>
            <a:spLocks noGrp="1"/>
          </p:cNvSpPr>
          <p:nvPr>
            <p:ph type="dt" sz="half" idx="10"/>
          </p:nvPr>
        </p:nvSpPr>
        <p:spPr>
          <a:xfrm>
            <a:off x="299479" y="6228832"/>
            <a:ext cx="3657600" cy="320040"/>
          </a:xfrm>
          <a:prstGeom prst="rect">
            <a:avLst/>
          </a:prstGeom>
        </p:spPr>
        <p:txBody>
          <a:bodyPr/>
          <a:lstStyle/>
          <a:p>
            <a:fld id="{5B601C47-14E3-419A-A68B-F82C31CD4192}" type="datetime1">
              <a:rPr lang="en-US" smtClean="0"/>
              <a:t>6/6/2024</a:t>
            </a:fld>
            <a:endParaRPr lang="en-US" dirty="0"/>
          </a:p>
        </p:txBody>
      </p:sp>
      <p:sp>
        <p:nvSpPr>
          <p:cNvPr id="4" name="Footer Placeholder 3"/>
          <p:cNvSpPr>
            <a:spLocks noGrp="1"/>
          </p:cNvSpPr>
          <p:nvPr>
            <p:ph type="ftr" sz="quarter" idx="11"/>
          </p:nvPr>
        </p:nvSpPr>
        <p:spPr/>
        <p:txBody>
          <a:bodyPr/>
          <a:lstStyle/>
          <a:p>
            <a:r>
              <a:rPr lang="en-US"/>
              <a:t>RESTRICTED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3492" y="6227064"/>
            <a:ext cx="3657600" cy="320040"/>
          </a:xfrm>
          <a:prstGeom prst="rect">
            <a:avLst/>
          </a:prstGeom>
        </p:spPr>
        <p:txBody>
          <a:bodyPr/>
          <a:lstStyle/>
          <a:p>
            <a:fld id="{AF409044-B130-411D-A25E-A39C08201458}" type="datetime1">
              <a:rPr lang="en-US" smtClean="0"/>
              <a:t>6/6/2024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RESTRICTED</a:t>
            </a:r>
            <a:endParaRPr lang="en-US" dirty="0"/>
          </a:p>
        </p:txBody>
      </p:sp>
      <p:sp>
        <p:nvSpPr>
          <p:cNvPr id="4" name="Slide Number Placeholder 3"/>
          <p:cNvSpPr>
            <a:spLocks noGrp="1"/>
          </p:cNvSpPr>
          <p:nvPr>
            <p:ph type="sldNum" sz="quarter" idx="12"/>
          </p:nvPr>
        </p:nvSpPr>
        <p:spPr>
          <a:xfrm>
            <a:off x="10080881" y="6190387"/>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8632" y="2352025"/>
            <a:ext cx="3501197" cy="1223299"/>
          </a:xfrm>
          <a:prstGeom prst="rect">
            <a:avLst/>
          </a:prstGeo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4" y="802810"/>
            <a:ext cx="6275035" cy="5249940"/>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2" y="3580187"/>
            <a:ext cx="3501197" cy="1221164"/>
          </a:xfrm>
          <a:prstGeom prst="rect">
            <a:avLst/>
          </a:prstGeom>
        </p:spPr>
        <p:txBody>
          <a:bodyPr/>
          <a:lstStyle>
            <a:lvl1pPr marL="0" indent="0" algn="ctr">
              <a:buNone/>
              <a:defRPr sz="16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37613" y="6187151"/>
            <a:ext cx="3657600" cy="320040"/>
          </a:xfrm>
          <a:prstGeom prst="rect">
            <a:avLst/>
          </a:prstGeom>
        </p:spPr>
        <p:txBody>
          <a:bodyPr/>
          <a:lstStyle/>
          <a:p>
            <a:fld id="{E42D7DA4-D144-4B91-B12F-480139D9DA07}" type="datetime1">
              <a:rPr lang="en-US" smtClean="0"/>
              <a:t>6/6/2024</a:t>
            </a:fld>
            <a:endParaRPr lang="en-US" dirty="0"/>
          </a:p>
        </p:txBody>
      </p:sp>
      <p:sp>
        <p:nvSpPr>
          <p:cNvPr id="6" name="Footer Placeholder 5"/>
          <p:cNvSpPr>
            <a:spLocks noGrp="1"/>
          </p:cNvSpPr>
          <p:nvPr>
            <p:ph type="ftr" sz="quarter" idx="11"/>
          </p:nvPr>
        </p:nvSpPr>
        <p:spPr/>
        <p:txBody>
          <a:bodyPr/>
          <a:lstStyle/>
          <a:p>
            <a:r>
              <a:rPr lang="en-US"/>
              <a:t>RESTRICTED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543509" y="0"/>
            <a:ext cx="4648491" cy="6858000"/>
          </a:xfrm>
          <a:prstGeom prst="rect">
            <a:avLst/>
          </a:prstGeom>
          <a:solidFill>
            <a:schemeClr val="bg1">
              <a:lumMod val="65000"/>
              <a:lumOff val="3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7" cy="1178032"/>
          </a:xfrm>
          <a:prstGeom prst="rect">
            <a:avLst/>
          </a:prstGeo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3"/>
            <a:ext cx="5776647" cy="1274199"/>
          </a:xfrm>
          <a:prstGeom prst="rect">
            <a:avLst/>
          </a:prstGeom>
        </p:spPr>
        <p:txBody>
          <a:bodyPr>
            <a:normAutofit/>
          </a:bodyPr>
          <a:lstStyle>
            <a:lvl1pPr marL="0" indent="0" algn="ctr">
              <a:buNone/>
              <a:defRPr sz="18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168128" y="6180583"/>
            <a:ext cx="3657600" cy="320040"/>
          </a:xfrm>
          <a:prstGeom prst="rect">
            <a:avLst/>
          </a:prstGeom>
        </p:spPr>
        <p:txBody>
          <a:bodyPr/>
          <a:lstStyle/>
          <a:p>
            <a:fld id="{B084FB3A-C756-4B49-B06D-215D05640C0D}" type="datetime1">
              <a:rPr lang="en-US" smtClean="0"/>
              <a:t>6/6/2024</a:t>
            </a:fld>
            <a:endParaRPr lang="en-US" dirty="0"/>
          </a:p>
        </p:txBody>
      </p:sp>
      <p:sp>
        <p:nvSpPr>
          <p:cNvPr id="6" name="Footer Placeholder 5"/>
          <p:cNvSpPr>
            <a:spLocks noGrp="1"/>
          </p:cNvSpPr>
          <p:nvPr>
            <p:ph type="ftr" sz="quarter" idx="11"/>
          </p:nvPr>
        </p:nvSpPr>
        <p:spPr>
          <a:xfrm>
            <a:off x="804673" y="6227064"/>
            <a:ext cx="5942203" cy="320040"/>
          </a:xfrm>
        </p:spPr>
        <p:txBody>
          <a:bodyPr/>
          <a:lstStyle/>
          <a:p>
            <a:r>
              <a:rPr lang="en-US"/>
              <a:t>RESTRICTED</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04673" y="6227064"/>
            <a:ext cx="10036153"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a:t>RESTRICTED</a:t>
            </a:r>
          </a:p>
        </p:txBody>
      </p:sp>
      <p:sp>
        <p:nvSpPr>
          <p:cNvPr id="6" name="Slide Number Placeholder 5"/>
          <p:cNvSpPr>
            <a:spLocks noGrp="1"/>
          </p:cNvSpPr>
          <p:nvPr>
            <p:ph type="sldNum" sz="quarter" idx="4"/>
          </p:nvPr>
        </p:nvSpPr>
        <p:spPr>
          <a:xfrm>
            <a:off x="10554116" y="6209005"/>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
        <p:nvSpPr>
          <p:cNvPr id="13" name="Rectangle 12">
            <a:extLst>
              <a:ext uri="{FF2B5EF4-FFF2-40B4-BE49-F238E27FC236}">
                <a16:creationId xmlns:a16="http://schemas.microsoft.com/office/drawing/2014/main" id="{FE0A2FA7-4B70-58A6-44B5-175F80E90DAC}"/>
              </a:ext>
            </a:extLst>
          </p:cNvPr>
          <p:cNvSpPr/>
          <p:nvPr userDrawn="1"/>
        </p:nvSpPr>
        <p:spPr>
          <a:xfrm>
            <a:off x="1" y="133393"/>
            <a:ext cx="5505255" cy="45719"/>
          </a:xfrm>
          <a:prstGeom prst="rect">
            <a:avLst/>
          </a:prstGeom>
          <a:solidFill>
            <a:srgbClr val="9C8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4" name="TextBox 13">
            <a:extLst>
              <a:ext uri="{FF2B5EF4-FFF2-40B4-BE49-F238E27FC236}">
                <a16:creationId xmlns:a16="http://schemas.microsoft.com/office/drawing/2014/main" id="{3B95BE99-3E86-D872-A05B-B15392510EA6}"/>
              </a:ext>
            </a:extLst>
          </p:cNvPr>
          <p:cNvSpPr txBox="1"/>
          <p:nvPr userDrawn="1"/>
        </p:nvSpPr>
        <p:spPr>
          <a:xfrm>
            <a:off x="5011919" y="32995"/>
            <a:ext cx="2168164" cy="261610"/>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solidFill>
                  <a:srgbClr val="8F7D31"/>
                </a:solidFill>
                <a:effectLst/>
                <a:latin typeface="Cambria" panose="02040503050406030204" pitchFamily="18" charset="0"/>
              </a:rPr>
              <a:t>RESTRICTED</a:t>
            </a:r>
          </a:p>
        </p:txBody>
      </p:sp>
      <p:sp>
        <p:nvSpPr>
          <p:cNvPr id="15" name="Rectangle 14">
            <a:extLst>
              <a:ext uri="{FF2B5EF4-FFF2-40B4-BE49-F238E27FC236}">
                <a16:creationId xmlns:a16="http://schemas.microsoft.com/office/drawing/2014/main" id="{74BE3189-1319-8443-993B-359EB6D7B064}"/>
              </a:ext>
            </a:extLst>
          </p:cNvPr>
          <p:cNvSpPr/>
          <p:nvPr userDrawn="1"/>
        </p:nvSpPr>
        <p:spPr>
          <a:xfrm>
            <a:off x="6693031" y="133393"/>
            <a:ext cx="5505255" cy="45719"/>
          </a:xfrm>
          <a:prstGeom prst="rect">
            <a:avLst/>
          </a:prstGeom>
          <a:solidFill>
            <a:srgbClr val="9C8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20" name="Date Placeholder 3">
            <a:extLst>
              <a:ext uri="{FF2B5EF4-FFF2-40B4-BE49-F238E27FC236}">
                <a16:creationId xmlns:a16="http://schemas.microsoft.com/office/drawing/2014/main" id="{562FFD19-5884-7F49-A396-8BAD1DB8AA18}"/>
              </a:ext>
            </a:extLst>
          </p:cNvPr>
          <p:cNvSpPr txBox="1">
            <a:spLocks/>
          </p:cNvSpPr>
          <p:nvPr userDrawn="1"/>
        </p:nvSpPr>
        <p:spPr>
          <a:xfrm>
            <a:off x="258093" y="6216242"/>
            <a:ext cx="3657600" cy="320040"/>
          </a:xfrm>
          <a:prstGeom prst="rect">
            <a:avLst/>
          </a:prstGeom>
        </p:spPr>
        <p:txBody>
          <a:bodyPr vert="horz" lIns="91440" tIns="45720" rIns="91440" bIns="45720" rtlCol="0" anchor="ctr"/>
          <a:lstStyle>
            <a:defPPr>
              <a:defRPr lang="en-US"/>
            </a:defPPr>
            <a:lvl1pPr marL="0" algn="l" defTabSz="457189" rtl="0" eaLnBrk="1" latinLnBrk="0" hangingPunct="1">
              <a:defRPr lang="en-US"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BD3DE785-BEDB-4865-8FAA-10DB0594B142}" type="datetime1">
              <a:rPr lang="en-US" smtClean="0"/>
              <a:pPr/>
              <a:t>6/6/2024</a:t>
            </a:fld>
            <a:endParaRPr lang="en-US" dirty="0"/>
          </a:p>
        </p:txBody>
      </p:sp>
      <p:sp>
        <p:nvSpPr>
          <p:cNvPr id="22" name="Slide Number Placeholder 5">
            <a:extLst>
              <a:ext uri="{FF2B5EF4-FFF2-40B4-BE49-F238E27FC236}">
                <a16:creationId xmlns:a16="http://schemas.microsoft.com/office/drawing/2014/main" id="{CA406469-075E-0A97-D268-62286EC1AA9C}"/>
              </a:ext>
            </a:extLst>
          </p:cNvPr>
          <p:cNvSpPr txBox="1">
            <a:spLocks/>
          </p:cNvSpPr>
          <p:nvPr userDrawn="1"/>
        </p:nvSpPr>
        <p:spPr>
          <a:xfrm>
            <a:off x="10171816" y="6240704"/>
            <a:ext cx="914400" cy="320040"/>
          </a:xfrm>
          <a:prstGeom prst="rect">
            <a:avLst/>
          </a:prstGeom>
        </p:spPr>
        <p:txBody>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dirty="0"/>
          </a:p>
        </p:txBody>
      </p:sp>
      <p:grpSp>
        <p:nvGrpSpPr>
          <p:cNvPr id="23" name="Group 22">
            <a:extLst>
              <a:ext uri="{FF2B5EF4-FFF2-40B4-BE49-F238E27FC236}">
                <a16:creationId xmlns:a16="http://schemas.microsoft.com/office/drawing/2014/main" id="{0CF7306A-6CC6-6283-0AF3-EE755DC18497}"/>
              </a:ext>
            </a:extLst>
          </p:cNvPr>
          <p:cNvGrpSpPr/>
          <p:nvPr userDrawn="1"/>
        </p:nvGrpSpPr>
        <p:grpSpPr>
          <a:xfrm>
            <a:off x="64547" y="253390"/>
            <a:ext cx="12070080" cy="6473727"/>
            <a:chOff x="64546" y="136264"/>
            <a:chExt cx="12070080" cy="6590851"/>
          </a:xfrm>
        </p:grpSpPr>
        <p:sp>
          <p:nvSpPr>
            <p:cNvPr id="24" name="Rounded Rectangle 8">
              <a:extLst>
                <a:ext uri="{FF2B5EF4-FFF2-40B4-BE49-F238E27FC236}">
                  <a16:creationId xmlns:a16="http://schemas.microsoft.com/office/drawing/2014/main" id="{95E2B2F3-9CB7-7483-1586-FC7E84563D69}"/>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25" name="Rounded Rectangle 10">
              <a:extLst>
                <a:ext uri="{FF2B5EF4-FFF2-40B4-BE49-F238E27FC236}">
                  <a16:creationId xmlns:a16="http://schemas.microsoft.com/office/drawing/2014/main" id="{60A3D525-5EC7-2A7C-A0AB-3D849BCBDA7B}"/>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26" name="Rounded Rectangle 11">
              <a:extLst>
                <a:ext uri="{FF2B5EF4-FFF2-40B4-BE49-F238E27FC236}">
                  <a16:creationId xmlns:a16="http://schemas.microsoft.com/office/drawing/2014/main" id="{83A926E4-7071-B46E-1435-E6D7C08290B1}"/>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pic>
        <p:nvPicPr>
          <p:cNvPr id="27" name="Picture 26">
            <a:extLst>
              <a:ext uri="{FF2B5EF4-FFF2-40B4-BE49-F238E27FC236}">
                <a16:creationId xmlns:a16="http://schemas.microsoft.com/office/drawing/2014/main" id="{475407D6-33E6-7B5D-12B7-482D6E9B708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12692" t="6186" r="12884" b="8654"/>
          <a:stretch/>
        </p:blipFill>
        <p:spPr>
          <a:xfrm>
            <a:off x="10724753" y="374433"/>
            <a:ext cx="1337341" cy="1530267"/>
          </a:xfrm>
          <a:prstGeom prst="rect">
            <a:avLst/>
          </a:prstGeom>
        </p:spPr>
      </p:pic>
      <p:pic>
        <p:nvPicPr>
          <p:cNvPr id="28" name="Picture 27">
            <a:extLst>
              <a:ext uri="{FF2B5EF4-FFF2-40B4-BE49-F238E27FC236}">
                <a16:creationId xmlns:a16="http://schemas.microsoft.com/office/drawing/2014/main" id="{2C5DC7D7-F325-5B05-7EF4-244C9DE2DBDB}"/>
              </a:ext>
            </a:extLst>
          </p:cNvPr>
          <p:cNvPicPr>
            <a:picLocks noChangeAspect="1"/>
          </p:cNvPicPr>
          <p:nvPr userDrawn="1"/>
        </p:nvPicPr>
        <p:blipFill>
          <a:blip r:embed="rId18"/>
          <a:stretch>
            <a:fillRect/>
          </a:stretch>
        </p:blipFill>
        <p:spPr>
          <a:xfrm>
            <a:off x="129906" y="374433"/>
            <a:ext cx="1477353" cy="1477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ctr" defTabSz="914377" rtl="0" eaLnBrk="1" latinLnBrk="0" hangingPunct="1">
        <a:lnSpc>
          <a:spcPct val="85000"/>
        </a:lnSpc>
        <a:spcBef>
          <a:spcPct val="0"/>
        </a:spcBef>
        <a:buNone/>
        <a:defRPr sz="4000" b="0" i="0" kern="1200" cap="none" spc="-151">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hyperlink" Target="mailto:incidents@mod.go.k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8.webp"/><Relationship Id="rId4" Type="http://schemas.openxmlformats.org/officeDocument/2006/relationships/hyperlink" Target="mailto:cyberdo@mod.go.k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ideo" Target="https://www.youtube.com/embed/opRMrEfAIiI?feature=oembed"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ideo" Target="https://www.youtube.com/embed/lc7scxvKQOo?feature=oembed"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hyperlink" Target="https://en.wikipedia.org/wiki/File:Padlock-black.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2092915" y="1629146"/>
            <a:ext cx="8679915" cy="1748729"/>
          </a:xfrm>
          <a:prstGeom prst="rect">
            <a:avLst/>
          </a:prstGeom>
        </p:spPr>
        <p:txBody>
          <a:bodyPr>
            <a:noAutofit/>
          </a:bodyPr>
          <a:lstStyle/>
          <a:p>
            <a:pPr algn="ctr"/>
            <a:r>
              <a:rPr lang="en-GB" sz="4400" b="1" dirty="0">
                <a:solidFill>
                  <a:srgbClr val="2B2A6A"/>
                </a:solidFill>
                <a:latin typeface="Times New Roman" panose="02020603050405020304" pitchFamily="18" charset="0"/>
                <a:cs typeface="Times New Roman" panose="02020603050405020304" pitchFamily="18" charset="0"/>
              </a:rPr>
              <a:t>CYBER SECURITY AWARENESS AND SENSITIZATION FOR DEFMIS PERS</a:t>
            </a:r>
            <a:endParaRPr lang="en-GB" sz="4400" dirty="0">
              <a:solidFill>
                <a:srgbClr val="2B2A6A"/>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A4E50A10-0FCD-6458-332A-4FFC3789A51E}"/>
              </a:ext>
            </a:extLst>
          </p:cNvPr>
          <p:cNvSpPr>
            <a:spLocks noGrp="1"/>
          </p:cNvSpPr>
          <p:nvPr>
            <p:ph type="subTitle" idx="4294967295"/>
          </p:nvPr>
        </p:nvSpPr>
        <p:spPr>
          <a:xfrm>
            <a:off x="1759237" y="4032071"/>
            <a:ext cx="8673427" cy="1322587"/>
          </a:xfrm>
          <a:prstGeom prst="rect">
            <a:avLst/>
          </a:prstGeom>
        </p:spPr>
        <p:txBody>
          <a:bodyPr/>
          <a:lstStyle/>
          <a:p>
            <a:pPr marL="0" indent="0" algn="ctr">
              <a:buNone/>
            </a:pPr>
            <a:r>
              <a:rPr lang="en-US" b="1" dirty="0">
                <a:latin typeface="Times New Roman" panose="02020603050405020304" pitchFamily="18" charset="0"/>
                <a:cs typeface="Times New Roman" panose="02020603050405020304" pitchFamily="18" charset="0"/>
              </a:rPr>
              <a:t>MAJ R W GAKANYI</a:t>
            </a:r>
          </a:p>
          <a:p>
            <a:pPr marL="0" indent="0" algn="ctr">
              <a:buNone/>
            </a:pPr>
            <a:r>
              <a:rPr lang="en-US" b="1" dirty="0">
                <a:latin typeface="Times New Roman" panose="02020603050405020304" pitchFamily="18" charset="0"/>
                <a:cs typeface="Times New Roman" panose="02020603050405020304" pitchFamily="18" charset="0"/>
              </a:rPr>
              <a:t>SOII CYBER </a:t>
            </a:r>
            <a:r>
              <a:rPr lang="en-US" b="1" dirty="0" smtClean="0">
                <a:latin typeface="Times New Roman" panose="02020603050405020304" pitchFamily="18" charset="0"/>
                <a:cs typeface="Times New Roman" panose="02020603050405020304" pitchFamily="18" charset="0"/>
              </a:rPr>
              <a:t>INCIDENT </a:t>
            </a:r>
            <a:r>
              <a:rPr lang="en-US" b="1" dirty="0">
                <a:latin typeface="Times New Roman" panose="02020603050405020304" pitchFamily="18" charset="0"/>
                <a:cs typeface="Times New Roman" panose="02020603050405020304" pitchFamily="18" charset="0"/>
              </a:rPr>
              <a:t>RESPONSE</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Tree>
    <p:extLst>
      <p:ext uri="{BB962C8B-B14F-4D97-AF65-F5344CB8AC3E}">
        <p14:creationId xmlns:p14="http://schemas.microsoft.com/office/powerpoint/2010/main" val="4124318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title"/>
          </p:nvPr>
        </p:nvSpPr>
        <p:spPr>
          <a:xfrm>
            <a:off x="2601079" y="322623"/>
            <a:ext cx="8643124" cy="748680"/>
          </a:xfrm>
        </p:spPr>
        <p:txBody>
          <a:bodyPr>
            <a:noAutofit/>
          </a:bodyPr>
          <a:lstStyle/>
          <a:p>
            <a:pPr algn="ctr"/>
            <a:r>
              <a:rPr lang="en-GB" sz="3400" b="1" dirty="0">
                <a:solidFill>
                  <a:srgbClr val="2B2A6A"/>
                </a:solidFill>
                <a:latin typeface="Times New Roman" panose="02020603050405020304" pitchFamily="18" charset="0"/>
                <a:cs typeface="Times New Roman" panose="02020603050405020304" pitchFamily="18" charset="0"/>
              </a:rPr>
              <a:t>KEY &amp; EMERGING THREATS TO DEFMIS</a:t>
            </a:r>
          </a:p>
        </p:txBody>
      </p:sp>
      <p:sp>
        <p:nvSpPr>
          <p:cNvPr id="6" name="Slide Number Placeholder 5"/>
          <p:cNvSpPr>
            <a:spLocks noGrp="1"/>
          </p:cNvSpPr>
          <p:nvPr>
            <p:ph type="sldNum" sz="quarter" idx="12"/>
          </p:nvPr>
        </p:nvSpPr>
        <p:spPr/>
        <p:txBody>
          <a:bodyPr/>
          <a:lstStyle/>
          <a:p>
            <a:fld id="{6D22F896-40B5-4ADD-8801-0D06FADFA095}" type="slidenum">
              <a:rPr lang="en-US" smtClean="0"/>
              <a:t>10</a:t>
            </a:fld>
            <a:endParaRPr lang="en-US" dirty="0"/>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7" name="Rectangle 6">
            <a:extLst>
              <a:ext uri="{FF2B5EF4-FFF2-40B4-BE49-F238E27FC236}">
                <a16:creationId xmlns:a16="http://schemas.microsoft.com/office/drawing/2014/main" id="{CD51F5DC-2C85-0333-9995-55B7968367EA}"/>
              </a:ext>
            </a:extLst>
          </p:cNvPr>
          <p:cNvSpPr/>
          <p:nvPr/>
        </p:nvSpPr>
        <p:spPr>
          <a:xfrm>
            <a:off x="121922" y="322622"/>
            <a:ext cx="2607026" cy="6341821"/>
          </a:xfrm>
          <a:prstGeom prst="rect">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w="12700" cap="flat" cmpd="sng" algn="ctr">
            <a:noFill/>
            <a:prstDash val="solid"/>
            <a:miter lim="800000"/>
          </a:ln>
          <a:effectLst/>
        </p:spPr>
        <p:txBody>
          <a:bodyPr rtlCol="0" anchor="ctr"/>
          <a:lstStyle/>
          <a:p>
            <a:pPr algn="ctr" defTabSz="914377">
              <a:defRPr/>
            </a:pPr>
            <a:endParaRPr lang="en-GB" sz="2400" kern="0" dirty="0">
              <a:solidFill>
                <a:prstClr val="white"/>
              </a:solidFill>
              <a:latin typeface="Calibri"/>
            </a:endParaRPr>
          </a:p>
        </p:txBody>
      </p:sp>
      <p:pic>
        <p:nvPicPr>
          <p:cNvPr id="8" name="Picture 2" descr="Hacker Got Access To Mumbai Cop's Login. What Happened Next">
            <a:extLst>
              <a:ext uri="{FF2B5EF4-FFF2-40B4-BE49-F238E27FC236}">
                <a16:creationId xmlns:a16="http://schemas.microsoft.com/office/drawing/2014/main" id="{7CA65573-FD5F-1587-6E91-E94DBDBAD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9" t="4239" r="11116" b="5875"/>
          <a:stretch/>
        </p:blipFill>
        <p:spPr bwMode="auto">
          <a:xfrm>
            <a:off x="143649" y="2184290"/>
            <a:ext cx="2572599" cy="26066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0960D9-9CE9-9CE5-EE6F-0F8656AF92BF}"/>
              </a:ext>
            </a:extLst>
          </p:cNvPr>
          <p:cNvSpPr/>
          <p:nvPr/>
        </p:nvSpPr>
        <p:spPr>
          <a:xfrm>
            <a:off x="2882900" y="969943"/>
            <a:ext cx="7912100" cy="5185522"/>
          </a:xfrm>
          <a:prstGeom prst="rect">
            <a:avLst/>
          </a:prstGeom>
        </p:spPr>
        <p:txBody>
          <a:bodyPr wrap="square">
            <a:spAutoFit/>
          </a:bodyPr>
          <a:lstStyle/>
          <a:p>
            <a:pPr marL="457189" indent="-457189" algn="just" defTabSz="914377">
              <a:lnSpc>
                <a:spcPct val="150000"/>
              </a:lnSpc>
              <a:buFont typeface="Wingdings" pitchFamily="2" charset="2"/>
              <a:buChar char="q"/>
            </a:pPr>
            <a:r>
              <a:rPr lang="en-US" sz="2800" dirty="0">
                <a:solidFill>
                  <a:prstClr val="black"/>
                </a:solidFill>
                <a:latin typeface="Times New Roman" panose="02020603050405020304" pitchFamily="18" charset="0"/>
                <a:cs typeface="Times New Roman" panose="02020603050405020304" pitchFamily="18" charset="0"/>
              </a:rPr>
              <a:t>Malware</a:t>
            </a:r>
          </a:p>
          <a:p>
            <a:pPr marL="914377" lvl="1" indent="-457189" algn="just" defTabSz="914377">
              <a:lnSpc>
                <a:spcPct val="150000"/>
              </a:lnSpc>
              <a:buFont typeface="Wingdings" panose="05000000000000000000" pitchFamily="2" charset="2"/>
              <a:buChar char="Ø"/>
            </a:pPr>
            <a:r>
              <a:rPr lang="en-US" sz="2800" dirty="0">
                <a:solidFill>
                  <a:prstClr val="black"/>
                </a:solidFill>
                <a:latin typeface="Times New Roman" panose="02020603050405020304" pitchFamily="18" charset="0"/>
                <a:cs typeface="Times New Roman" panose="02020603050405020304" pitchFamily="18" charset="0"/>
              </a:rPr>
              <a:t>Ransomware</a:t>
            </a:r>
          </a:p>
          <a:p>
            <a:pPr marL="914377" lvl="1" indent="-457189" algn="just" defTabSz="914377">
              <a:lnSpc>
                <a:spcPct val="150000"/>
              </a:lnSpc>
              <a:buFont typeface="Wingdings" panose="05000000000000000000" pitchFamily="2" charset="2"/>
              <a:buChar char="Ø"/>
            </a:pPr>
            <a:r>
              <a:rPr lang="en-US" sz="2800" dirty="0">
                <a:solidFill>
                  <a:prstClr val="black"/>
                </a:solidFill>
                <a:latin typeface="Times New Roman" panose="02020603050405020304" pitchFamily="18" charset="0"/>
                <a:cs typeface="Times New Roman" panose="02020603050405020304" pitchFamily="18" charset="0"/>
              </a:rPr>
              <a:t>Trojan</a:t>
            </a:r>
          </a:p>
          <a:p>
            <a:pPr marL="914377" lvl="1" indent="-457189" algn="just" defTabSz="914377">
              <a:lnSpc>
                <a:spcPct val="150000"/>
              </a:lnSpc>
              <a:buFont typeface="Wingdings" panose="05000000000000000000" pitchFamily="2" charset="2"/>
              <a:buChar char="Ø"/>
            </a:pPr>
            <a:r>
              <a:rPr lang="en-US" sz="2800" dirty="0">
                <a:solidFill>
                  <a:prstClr val="black"/>
                </a:solidFill>
                <a:latin typeface="Times New Roman" panose="02020603050405020304" pitchFamily="18" charset="0"/>
                <a:cs typeface="Times New Roman" panose="02020603050405020304" pitchFamily="18" charset="0"/>
              </a:rPr>
              <a:t>Worms</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Business Email Compromise</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Social engineering: phishing, vishing, smishing</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Insider threat</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Third party exposure</a:t>
            </a:r>
          </a:p>
        </p:txBody>
      </p:sp>
    </p:spTree>
    <p:extLst>
      <p:ext uri="{BB962C8B-B14F-4D97-AF65-F5344CB8AC3E}">
        <p14:creationId xmlns:p14="http://schemas.microsoft.com/office/powerpoint/2010/main" val="66740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F103B7-7824-D9FC-39EA-25053F296BCB}"/>
              </a:ext>
            </a:extLst>
          </p:cNvPr>
          <p:cNvSpPr/>
          <p:nvPr/>
        </p:nvSpPr>
        <p:spPr>
          <a:xfrm>
            <a:off x="-1171" y="668471"/>
            <a:ext cx="12192000" cy="660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dirty="0"/>
          </a:p>
        </p:txBody>
      </p:sp>
      <p:sp>
        <p:nvSpPr>
          <p:cNvPr id="2" name="Title 1">
            <a:extLst>
              <a:ext uri="{FF2B5EF4-FFF2-40B4-BE49-F238E27FC236}">
                <a16:creationId xmlns:a16="http://schemas.microsoft.com/office/drawing/2014/main" id="{C8783A50-3E6B-A5AD-D4BA-962DFFBED84C}"/>
              </a:ext>
            </a:extLst>
          </p:cNvPr>
          <p:cNvSpPr>
            <a:spLocks noGrp="1"/>
          </p:cNvSpPr>
          <p:nvPr>
            <p:ph type="title"/>
          </p:nvPr>
        </p:nvSpPr>
        <p:spPr>
          <a:xfrm>
            <a:off x="2601079" y="487513"/>
            <a:ext cx="8643124" cy="748680"/>
          </a:xfrm>
        </p:spPr>
        <p:txBody>
          <a:bodyPr>
            <a:noAutofit/>
          </a:bodyPr>
          <a:lstStyle/>
          <a:p>
            <a:pPr algn="ctr"/>
            <a:r>
              <a:rPr lang="en-GB" sz="3400" b="1" dirty="0">
                <a:solidFill>
                  <a:srgbClr val="2B2A6A"/>
                </a:solidFill>
                <a:latin typeface="Times New Roman" panose="02020603050405020304" pitchFamily="18" charset="0"/>
                <a:cs typeface="Times New Roman" panose="02020603050405020304" pitchFamily="18" charset="0"/>
              </a:rPr>
              <a:t>KEY &amp; EMERGING THREATS TO DEFMIS Cont.…</a:t>
            </a:r>
          </a:p>
        </p:txBody>
      </p:sp>
      <p:sp>
        <p:nvSpPr>
          <p:cNvPr id="3" name="Date Placeholder 2"/>
          <p:cNvSpPr>
            <a:spLocks noGrp="1"/>
          </p:cNvSpPr>
          <p:nvPr>
            <p:ph type="dt" sz="half" idx="10"/>
          </p:nvPr>
        </p:nvSpPr>
        <p:spPr/>
        <p:txBody>
          <a:bodyPr/>
          <a:lstStyle/>
          <a:p>
            <a:fld id="{4185F997-6CE5-4752-917D-A530A638B12B}" type="datetime1">
              <a:rPr lang="en-US" smtClean="0"/>
              <a:t>6/6/2024</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pic>
        <p:nvPicPr>
          <p:cNvPr id="17" name="Picture 16">
            <a:extLst>
              <a:ext uri="{FF2B5EF4-FFF2-40B4-BE49-F238E27FC236}">
                <a16:creationId xmlns:a16="http://schemas.microsoft.com/office/drawing/2014/main" id="{F779B2D4-9C68-DEF9-EC49-AFBEDDFB6C31}"/>
              </a:ext>
            </a:extLst>
          </p:cNvPr>
          <p:cNvPicPr>
            <a:picLocks noChangeAspect="1"/>
          </p:cNvPicPr>
          <p:nvPr/>
        </p:nvPicPr>
        <p:blipFill>
          <a:blip r:embed="rId3"/>
          <a:stretch>
            <a:fillRect/>
          </a:stretch>
        </p:blipFill>
        <p:spPr>
          <a:xfrm>
            <a:off x="151149" y="263541"/>
            <a:ext cx="1110891" cy="111089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2692" t="6186" r="12884" b="8654"/>
          <a:stretch/>
        </p:blipFill>
        <p:spPr>
          <a:xfrm>
            <a:off x="11043158" y="322906"/>
            <a:ext cx="1053548" cy="1205532"/>
          </a:xfrm>
          <a:prstGeom prst="rect">
            <a:avLst/>
          </a:prstGeom>
        </p:spPr>
      </p:pic>
      <p:sp>
        <p:nvSpPr>
          <p:cNvPr id="7" name="Rectangle 6">
            <a:extLst>
              <a:ext uri="{FF2B5EF4-FFF2-40B4-BE49-F238E27FC236}">
                <a16:creationId xmlns:a16="http://schemas.microsoft.com/office/drawing/2014/main" id="{CD51F5DC-2C85-0333-9995-55B7968367EA}"/>
              </a:ext>
            </a:extLst>
          </p:cNvPr>
          <p:cNvSpPr/>
          <p:nvPr/>
        </p:nvSpPr>
        <p:spPr>
          <a:xfrm>
            <a:off x="151149" y="310777"/>
            <a:ext cx="2306115" cy="6353667"/>
          </a:xfrm>
          <a:prstGeom prst="rect">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w="12700" cap="flat" cmpd="sng" algn="ctr">
            <a:noFill/>
            <a:prstDash val="solid"/>
            <a:miter lim="800000"/>
          </a:ln>
          <a:effectLst/>
        </p:spPr>
        <p:txBody>
          <a:bodyPr rtlCol="0" anchor="ctr"/>
          <a:lstStyle/>
          <a:p>
            <a:pPr algn="ctr" defTabSz="914377">
              <a:defRPr/>
            </a:pPr>
            <a:endParaRPr lang="en-GB" sz="2400" kern="0">
              <a:solidFill>
                <a:prstClr val="white"/>
              </a:solidFill>
              <a:latin typeface="Calibri"/>
            </a:endParaRPr>
          </a:p>
        </p:txBody>
      </p:sp>
      <p:pic>
        <p:nvPicPr>
          <p:cNvPr id="8" name="Picture 2" descr="Hacker Got Access To Mumbai Cop's Login. What Happened Next">
            <a:extLst>
              <a:ext uri="{FF2B5EF4-FFF2-40B4-BE49-F238E27FC236}">
                <a16:creationId xmlns:a16="http://schemas.microsoft.com/office/drawing/2014/main" id="{7CA65573-FD5F-1587-6E91-E94DBDBAD2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89" t="4239" r="11116" b="5875"/>
          <a:stretch/>
        </p:blipFill>
        <p:spPr bwMode="auto">
          <a:xfrm>
            <a:off x="72645" y="2112579"/>
            <a:ext cx="2384619" cy="23408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0960D9-9CE9-9CE5-EE6F-0F8656AF92BF}"/>
              </a:ext>
            </a:extLst>
          </p:cNvPr>
          <p:cNvSpPr/>
          <p:nvPr/>
        </p:nvSpPr>
        <p:spPr>
          <a:xfrm>
            <a:off x="3057993" y="1145110"/>
            <a:ext cx="7185360" cy="4524315"/>
          </a:xfrm>
          <a:prstGeom prst="rect">
            <a:avLst/>
          </a:prstGeom>
        </p:spPr>
        <p:txBody>
          <a:bodyPr wrap="square">
            <a:spAutoFit/>
          </a:bodyPr>
          <a:lstStyle/>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System vulnerabilities &amp; misconfigurations</a:t>
            </a:r>
          </a:p>
          <a:p>
            <a:pPr marL="914388" lvl="1" indent="-457200" algn="just" defTabSz="914377">
              <a:lnSpc>
                <a:spcPct val="150000"/>
              </a:lnSpc>
              <a:buFont typeface="Wingdings" panose="05000000000000000000" pitchFamily="2" charset="2"/>
              <a:buChar char="Ø"/>
            </a:pPr>
            <a:r>
              <a:rPr lang="en-US" sz="2800" dirty="0">
                <a:solidFill>
                  <a:prstClr val="black"/>
                </a:solidFill>
                <a:latin typeface="Times New Roman" panose="02020603050405020304" pitchFamily="18" charset="0"/>
                <a:cs typeface="Times New Roman" panose="02020603050405020304" pitchFamily="18" charset="0"/>
              </a:rPr>
              <a:t>Missing updates and patches</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Denial of Service attacks</a:t>
            </a:r>
          </a:p>
          <a:p>
            <a:pPr marL="457189" indent="-457189" algn="just" defTabSz="914377">
              <a:lnSpc>
                <a:spcPct val="150000"/>
              </a:lnSpc>
              <a:buFont typeface="Wingdings" panose="05000000000000000000" pitchFamily="2" charset="2"/>
              <a:buChar char="q"/>
            </a:pPr>
            <a:r>
              <a:rPr lang="en-US" sz="2800" dirty="0" smtClean="0">
                <a:solidFill>
                  <a:prstClr val="black"/>
                </a:solidFill>
                <a:latin typeface="Times New Roman" panose="02020603050405020304" pitchFamily="18" charset="0"/>
                <a:cs typeface="Times New Roman" panose="02020603050405020304" pitchFamily="18" charset="0"/>
              </a:rPr>
              <a:t>Frauds, credit card frauds, identity theft</a:t>
            </a:r>
            <a:endParaRPr lang="en-US" sz="2800" dirty="0">
              <a:solidFill>
                <a:prstClr val="black"/>
              </a:solidFill>
              <a:latin typeface="Times New Roman" panose="02020603050405020304" pitchFamily="18" charset="0"/>
              <a:cs typeface="Times New Roman" panose="02020603050405020304" pitchFamily="18" charset="0"/>
            </a:endParaRP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Compromised credentials</a:t>
            </a:r>
          </a:p>
          <a:p>
            <a:pPr marL="457189" indent="-457189" algn="just" defTabSz="914377">
              <a:lnSpc>
                <a:spcPct val="150000"/>
              </a:lnSpc>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BYOD</a:t>
            </a:r>
          </a:p>
          <a:p>
            <a:pPr marL="457189" indent="-457189" algn="just" defTabSz="914377">
              <a:lnSpc>
                <a:spcPct val="150000"/>
              </a:lnSpc>
              <a:buFont typeface="Wingdings" panose="05000000000000000000" pitchFamily="2" charset="2"/>
              <a:buChar char="q"/>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96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4" name="Title 3"/>
          <p:cNvSpPr>
            <a:spLocks noGrp="1"/>
          </p:cNvSpPr>
          <p:nvPr>
            <p:ph type="title"/>
          </p:nvPr>
        </p:nvSpPr>
        <p:spPr>
          <a:xfrm>
            <a:off x="1730000" y="433870"/>
            <a:ext cx="9385200" cy="741092"/>
          </a:xfrm>
        </p:spPr>
        <p:txBody>
          <a:bodyPr/>
          <a:lstStyle/>
          <a:p>
            <a:pPr algn="ctr"/>
            <a:r>
              <a:rPr lang="en-GB" sz="3600" b="1" dirty="0">
                <a:solidFill>
                  <a:srgbClr val="2B2A6A"/>
                </a:solidFill>
                <a:latin typeface="Times New Roman" panose="02020603050405020304" pitchFamily="18" charset="0"/>
                <a:cs typeface="Times New Roman" panose="02020603050405020304" pitchFamily="18" charset="0"/>
              </a:rPr>
              <a:t>IDENTIFYING COMPROMISES</a:t>
            </a:r>
            <a:endParaRPr lang="en-US" sz="3600" b="1" dirty="0">
              <a:latin typeface="Lato" panose="020B0604020202020204" charset="0"/>
              <a:ea typeface="Lato" panose="020B0604020202020204" charset="0"/>
              <a:cs typeface="Lato" panose="020B0604020202020204" charset="0"/>
            </a:endParaRPr>
          </a:p>
        </p:txBody>
      </p:sp>
      <p:sp>
        <p:nvSpPr>
          <p:cNvPr id="11" name="Content Placeholder 2"/>
          <p:cNvSpPr>
            <a:spLocks noGrp="1"/>
          </p:cNvSpPr>
          <p:nvPr>
            <p:ph type="body" idx="1"/>
            <p:custDataLst>
              <p:tags r:id="rId1"/>
            </p:custDataLst>
          </p:nvPr>
        </p:nvSpPr>
        <p:spPr>
          <a:xfrm>
            <a:off x="1730000" y="804416"/>
            <a:ext cx="9743600" cy="5061035"/>
          </a:xfrm>
        </p:spPr>
        <p:txBody>
          <a:bodyPr>
            <a:noAutofit/>
          </a:bodyPr>
          <a:lstStyle/>
          <a:p>
            <a:pPr marL="457200" lvl="1" indent="-457200">
              <a:lnSpc>
                <a:spcPct val="100000"/>
              </a:lnSpc>
              <a:buClrTx/>
              <a:buSzPct val="100000"/>
              <a:buFont typeface="Wingdings" panose="05000000000000000000" pitchFamily="2" charset="2"/>
              <a:buChar char="q"/>
              <a:defRPr/>
            </a:pPr>
            <a:r>
              <a:rPr lang="en-US" sz="3200" dirty="0">
                <a:latin typeface="Times New Roman" panose="02020603050405020304" pitchFamily="18" charset="0"/>
                <a:ea typeface="Lato" panose="020B0604020202020204" charset="0"/>
                <a:cs typeface="Times New Roman" panose="02020603050405020304" pitchFamily="18" charset="0"/>
              </a:rPr>
              <a:t>Antivirus software detects a problem</a:t>
            </a:r>
          </a:p>
          <a:p>
            <a:pPr marL="457200" lvl="1" indent="-457200">
              <a:lnSpc>
                <a:spcPct val="100000"/>
              </a:lnSpc>
              <a:buClrTx/>
              <a:buSzPct val="100000"/>
              <a:buFont typeface="Wingdings" panose="05000000000000000000" pitchFamily="2" charset="2"/>
              <a:buChar char="q"/>
              <a:defRPr/>
            </a:pPr>
            <a:r>
              <a:rPr lang="en-US" sz="3200" dirty="0">
                <a:latin typeface="Times New Roman" panose="02020603050405020304" pitchFamily="18" charset="0"/>
                <a:ea typeface="Lato" panose="020B0604020202020204" charset="0"/>
                <a:cs typeface="Times New Roman" panose="02020603050405020304" pitchFamily="18" charset="0"/>
              </a:rPr>
              <a:t>Disk space disappears unexpectedly</a:t>
            </a:r>
          </a:p>
          <a:p>
            <a:pPr marL="457200" lvl="1" indent="-457200">
              <a:lnSpc>
                <a:spcPct val="100000"/>
              </a:lnSpc>
              <a:buClrTx/>
              <a:buSzPct val="100000"/>
              <a:buFont typeface="Wingdings" panose="05000000000000000000" pitchFamily="2" charset="2"/>
              <a:buChar char="q"/>
              <a:defRPr/>
            </a:pPr>
            <a:r>
              <a:rPr lang="en-US" sz="3200" dirty="0">
                <a:latin typeface="Times New Roman" panose="02020603050405020304" pitchFamily="18" charset="0"/>
                <a:ea typeface="Lato" panose="020B0604020202020204" charset="0"/>
                <a:cs typeface="Times New Roman" panose="02020603050405020304" pitchFamily="18" charset="0"/>
              </a:rPr>
              <a:t>Pop-ups suddenly appear, sometimes selling security software</a:t>
            </a:r>
          </a:p>
          <a:p>
            <a:pPr marL="457200" lvl="1" indent="-457200">
              <a:lnSpc>
                <a:spcPct val="100000"/>
              </a:lnSpc>
              <a:buClrTx/>
              <a:buSzPct val="100000"/>
              <a:buFont typeface="Wingdings" panose="05000000000000000000" pitchFamily="2" charset="2"/>
              <a:buChar char="q"/>
              <a:defRPr/>
            </a:pPr>
            <a:r>
              <a:rPr lang="en-US" sz="3200" dirty="0">
                <a:latin typeface="Times New Roman" panose="02020603050405020304" pitchFamily="18" charset="0"/>
                <a:ea typeface="Lato" panose="020B0604020202020204" charset="0"/>
                <a:cs typeface="Times New Roman" panose="02020603050405020304" pitchFamily="18" charset="0"/>
              </a:rPr>
              <a:t>Files or transactions appear that should not be there</a:t>
            </a:r>
          </a:p>
          <a:p>
            <a:pPr marL="457200" lvl="1" indent="-457200">
              <a:lnSpc>
                <a:spcPct val="100000"/>
              </a:lnSpc>
              <a:buClrTx/>
              <a:buSzPct val="100000"/>
              <a:buFont typeface="Wingdings" panose="05000000000000000000" pitchFamily="2" charset="2"/>
              <a:buChar char="q"/>
              <a:defRPr/>
            </a:pPr>
            <a:r>
              <a:rPr lang="en-US" sz="3200" dirty="0">
                <a:latin typeface="Times New Roman" panose="02020603050405020304" pitchFamily="18" charset="0"/>
                <a:ea typeface="Lato" panose="020B0604020202020204" charset="0"/>
                <a:cs typeface="Times New Roman" panose="02020603050405020304" pitchFamily="18" charset="0"/>
              </a:rPr>
              <a:t>Own account lockout</a:t>
            </a:r>
          </a:p>
        </p:txBody>
      </p:sp>
      <p:sp>
        <p:nvSpPr>
          <p:cNvPr id="355" name="Google Shape;355;p27"/>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12</a:t>
            </a:fld>
            <a:endParaRPr/>
          </a:p>
        </p:txBody>
      </p:sp>
    </p:spTree>
    <p:extLst>
      <p:ext uri="{BB962C8B-B14F-4D97-AF65-F5344CB8AC3E}">
        <p14:creationId xmlns:p14="http://schemas.microsoft.com/office/powerpoint/2010/main" val="323530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4" name="Title 3"/>
          <p:cNvSpPr>
            <a:spLocks noGrp="1"/>
          </p:cNvSpPr>
          <p:nvPr>
            <p:ph type="title"/>
          </p:nvPr>
        </p:nvSpPr>
        <p:spPr>
          <a:xfrm>
            <a:off x="1533866" y="342642"/>
            <a:ext cx="9385200" cy="741092"/>
          </a:xfrm>
        </p:spPr>
        <p:txBody>
          <a:bodyPr/>
          <a:lstStyle/>
          <a:p>
            <a:pPr algn="ctr"/>
            <a:r>
              <a:rPr lang="en-GB" sz="4000" b="1" dirty="0">
                <a:solidFill>
                  <a:srgbClr val="2B2A6A"/>
                </a:solidFill>
                <a:latin typeface="Times New Roman" panose="02020603050405020304" pitchFamily="18" charset="0"/>
                <a:cs typeface="Times New Roman" panose="02020603050405020304" pitchFamily="18" charset="0"/>
              </a:rPr>
              <a:t>IDENTIFYING COMPROMISES Cont.…</a:t>
            </a:r>
            <a:endParaRPr lang="en-US" sz="4000" b="1" dirty="0">
              <a:latin typeface="Lato" panose="020B0604020202020204" charset="0"/>
              <a:ea typeface="Lato" panose="020B0604020202020204" charset="0"/>
              <a:cs typeface="Lato" panose="020B0604020202020204" charset="0"/>
            </a:endParaRPr>
          </a:p>
        </p:txBody>
      </p:sp>
      <p:sp>
        <p:nvSpPr>
          <p:cNvPr id="11" name="Content Placeholder 2"/>
          <p:cNvSpPr>
            <a:spLocks noGrp="1"/>
          </p:cNvSpPr>
          <p:nvPr>
            <p:ph type="body" idx="1"/>
            <p:custDataLst>
              <p:tags r:id="rId1"/>
            </p:custDataLst>
          </p:nvPr>
        </p:nvSpPr>
        <p:spPr>
          <a:xfrm>
            <a:off x="1337733" y="1083734"/>
            <a:ext cx="9777467" cy="5086517"/>
          </a:xfrm>
        </p:spPr>
        <p:txBody>
          <a:bodyPr>
            <a:noAutofit/>
          </a:bodyPr>
          <a:lstStyle/>
          <a:p>
            <a:pPr marL="457200" lvl="1" indent="-457200">
              <a:lnSpc>
                <a:spcPct val="100000"/>
              </a:lnSpc>
              <a:buClrTx/>
              <a:buSzPct val="100000"/>
              <a:buFont typeface="Wingdings" panose="05000000000000000000" pitchFamily="2" charset="2"/>
              <a:buChar char="q"/>
              <a:defRPr/>
            </a:pPr>
            <a:r>
              <a:rPr lang="en-US" sz="3600" dirty="0">
                <a:latin typeface="Times New Roman" panose="02020603050405020304" pitchFamily="18" charset="0"/>
                <a:cs typeface="Times New Roman" panose="02020603050405020304" pitchFamily="18" charset="0"/>
              </a:rPr>
              <a:t>The computer slows down to a crawl</a:t>
            </a:r>
          </a:p>
          <a:p>
            <a:pPr marL="457200" lvl="1" indent="-457200">
              <a:lnSpc>
                <a:spcPct val="100000"/>
              </a:lnSpc>
              <a:buClrTx/>
              <a:buSzPct val="100000"/>
              <a:buFont typeface="Wingdings" panose="05000000000000000000" pitchFamily="2" charset="2"/>
              <a:buChar char="q"/>
              <a:defRPr/>
            </a:pPr>
            <a:r>
              <a:rPr lang="en-US" sz="3600" dirty="0">
                <a:latin typeface="Times New Roman" panose="02020603050405020304" pitchFamily="18" charset="0"/>
                <a:cs typeface="Times New Roman" panose="02020603050405020304" pitchFamily="18" charset="0"/>
              </a:rPr>
              <a:t>Unusual messages, sounds, or displays on your monitor</a:t>
            </a:r>
          </a:p>
          <a:p>
            <a:pPr marL="457200" lvl="1" indent="-457200">
              <a:lnSpc>
                <a:spcPct val="100000"/>
              </a:lnSpc>
              <a:buClrTx/>
              <a:buSzPct val="100000"/>
              <a:buFont typeface="Wingdings" panose="05000000000000000000" pitchFamily="2" charset="2"/>
              <a:buChar char="q"/>
              <a:defRPr/>
            </a:pPr>
            <a:r>
              <a:rPr lang="en-US" sz="3600" dirty="0">
                <a:latin typeface="Times New Roman" panose="02020603050405020304" pitchFamily="18" charset="0"/>
                <a:cs typeface="Times New Roman" panose="02020603050405020304" pitchFamily="18" charset="0"/>
              </a:rPr>
              <a:t>The mouse pointer moves by itself</a:t>
            </a:r>
          </a:p>
          <a:p>
            <a:pPr marL="457200" lvl="1" indent="-457200">
              <a:lnSpc>
                <a:spcPct val="100000"/>
              </a:lnSpc>
              <a:buClrTx/>
              <a:buSzPct val="100000"/>
              <a:buFont typeface="Wingdings" panose="05000000000000000000" pitchFamily="2" charset="2"/>
              <a:buChar char="q"/>
              <a:defRPr/>
            </a:pPr>
            <a:r>
              <a:rPr lang="en-US" sz="3600" dirty="0">
                <a:latin typeface="Times New Roman" panose="02020603050405020304" pitchFamily="18" charset="0"/>
                <a:cs typeface="Times New Roman" panose="02020603050405020304" pitchFamily="18" charset="0"/>
              </a:rPr>
              <a:t>The computer spontaneously shuts down or reboots</a:t>
            </a:r>
          </a:p>
        </p:txBody>
      </p:sp>
      <p:sp>
        <p:nvSpPr>
          <p:cNvPr id="355" name="Google Shape;355;p27"/>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13</a:t>
            </a:fld>
            <a:endParaRPr/>
          </a:p>
        </p:txBody>
      </p:sp>
    </p:spTree>
    <p:extLst>
      <p:ext uri="{BB962C8B-B14F-4D97-AF65-F5344CB8AC3E}">
        <p14:creationId xmlns:p14="http://schemas.microsoft.com/office/powerpoint/2010/main" val="384347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4" name="Title 3"/>
          <p:cNvSpPr>
            <a:spLocks noGrp="1"/>
          </p:cNvSpPr>
          <p:nvPr>
            <p:ph type="title"/>
          </p:nvPr>
        </p:nvSpPr>
        <p:spPr>
          <a:xfrm>
            <a:off x="1641100" y="637955"/>
            <a:ext cx="9385200" cy="741092"/>
          </a:xfrm>
        </p:spPr>
        <p:txBody>
          <a:bodyPr/>
          <a:lstStyle/>
          <a:p>
            <a:pPr algn="ctr"/>
            <a:r>
              <a:rPr lang="en-GB" sz="4000" b="1" dirty="0">
                <a:solidFill>
                  <a:srgbClr val="2B2A6A"/>
                </a:solidFill>
                <a:latin typeface="Times New Roman" panose="02020603050405020304" pitchFamily="18" charset="0"/>
                <a:cs typeface="Times New Roman" panose="02020603050405020304" pitchFamily="18" charset="0"/>
              </a:rPr>
              <a:t>WHAT TO DO WHEN COMPROMISED</a:t>
            </a:r>
            <a:endParaRPr lang="en-US" sz="3733" b="1" dirty="0">
              <a:latin typeface="Lato" panose="020B0604020202020204" charset="0"/>
              <a:ea typeface="Lato" panose="020B0604020202020204" charset="0"/>
              <a:cs typeface="Lato" panose="020B0604020202020204" charset="0"/>
            </a:endParaRPr>
          </a:p>
        </p:txBody>
      </p:sp>
      <p:sp>
        <p:nvSpPr>
          <p:cNvPr id="11" name="Content Placeholder 2"/>
          <p:cNvSpPr>
            <a:spLocks noGrp="1"/>
          </p:cNvSpPr>
          <p:nvPr>
            <p:ph type="body" idx="1"/>
            <p:custDataLst>
              <p:tags r:id="rId1"/>
            </p:custDataLst>
          </p:nvPr>
        </p:nvSpPr>
        <p:spPr>
          <a:xfrm>
            <a:off x="1730000" y="1219200"/>
            <a:ext cx="9385200" cy="4951051"/>
          </a:xfrm>
        </p:spPr>
        <p:txBody>
          <a:bodyPr>
            <a:noAutofit/>
          </a:bodyPr>
          <a:lstStyle/>
          <a:p>
            <a:pPr marL="1206978" lvl="1" indent="-609585">
              <a:lnSpc>
                <a:spcPct val="150000"/>
              </a:lnSpc>
              <a:buClrTx/>
              <a:buSzPct val="100000"/>
              <a:buFont typeface="Wingdings" panose="05000000000000000000" pitchFamily="2" charset="2"/>
              <a:buChar char="q"/>
              <a:defRPr/>
            </a:pPr>
            <a:r>
              <a:rPr lang="en-GB" sz="3200" dirty="0">
                <a:latin typeface="Times New Roman" panose="02020603050405020304" pitchFamily="18" charset="0"/>
                <a:cs typeface="Times New Roman" panose="02020603050405020304" pitchFamily="18" charset="0"/>
              </a:rPr>
              <a:t>When you suspect a breach:</a:t>
            </a:r>
          </a:p>
          <a:p>
            <a:pPr marL="1816563" lvl="2" indent="-609585">
              <a:lnSpc>
                <a:spcPct val="100000"/>
              </a:lnSpc>
              <a:buClrTx/>
              <a:buSzPct val="100000"/>
              <a:buFont typeface="Wingdings" panose="05000000000000000000" pitchFamily="2" charset="2"/>
              <a:buChar char="Ø"/>
              <a:defRPr/>
            </a:pPr>
            <a:r>
              <a:rPr lang="en-GB" sz="3200" dirty="0">
                <a:latin typeface="Times New Roman" panose="02020603050405020304" pitchFamily="18" charset="0"/>
                <a:cs typeface="Times New Roman" panose="02020603050405020304" pitchFamily="18" charset="0"/>
              </a:rPr>
              <a:t>Do not panic</a:t>
            </a:r>
          </a:p>
          <a:p>
            <a:pPr marL="1816563" lvl="2" indent="-609585">
              <a:lnSpc>
                <a:spcPct val="100000"/>
              </a:lnSpc>
              <a:buClrTx/>
              <a:buSzPct val="100000"/>
              <a:buFont typeface="Wingdings" panose="05000000000000000000" pitchFamily="2" charset="2"/>
              <a:buChar char="Ø"/>
              <a:defRPr/>
            </a:pPr>
            <a:r>
              <a:rPr lang="en-GB" sz="3200" dirty="0">
                <a:latin typeface="Times New Roman" panose="02020603050405020304" pitchFamily="18" charset="0"/>
                <a:cs typeface="Times New Roman" panose="02020603050405020304" pitchFamily="18" charset="0"/>
              </a:rPr>
              <a:t>Contact IT </a:t>
            </a:r>
            <a:r>
              <a:rPr lang="en-GB" sz="3200" dirty="0" err="1">
                <a:latin typeface="Times New Roman" panose="02020603050405020304" pitchFamily="18" charset="0"/>
                <a:cs typeface="Times New Roman" panose="02020603050405020304" pitchFamily="18" charset="0"/>
              </a:rPr>
              <a:t>Pers</a:t>
            </a:r>
            <a:endParaRPr lang="en-GB" sz="3200" dirty="0">
              <a:latin typeface="Times New Roman" panose="02020603050405020304" pitchFamily="18" charset="0"/>
              <a:cs typeface="Times New Roman" panose="02020603050405020304" pitchFamily="18" charset="0"/>
            </a:endParaRPr>
          </a:p>
          <a:p>
            <a:pPr marL="1816563" lvl="2" indent="-609585">
              <a:lnSpc>
                <a:spcPct val="100000"/>
              </a:lnSpc>
              <a:buClrTx/>
              <a:buSzPct val="100000"/>
              <a:buFont typeface="Wingdings" panose="05000000000000000000" pitchFamily="2" charset="2"/>
              <a:buChar char="Ø"/>
              <a:defRPr/>
            </a:pPr>
            <a:r>
              <a:rPr lang="en-GB" sz="3200" dirty="0">
                <a:latin typeface="Times New Roman" panose="02020603050405020304" pitchFamily="18" charset="0"/>
                <a:cs typeface="Times New Roman" panose="02020603050405020304" pitchFamily="18" charset="0"/>
              </a:rPr>
              <a:t>Disconnect network cable</a:t>
            </a:r>
          </a:p>
          <a:p>
            <a:pPr marL="1816563" lvl="2" indent="-609585">
              <a:lnSpc>
                <a:spcPct val="100000"/>
              </a:lnSpc>
              <a:buClrTx/>
              <a:buSzPct val="100000"/>
              <a:buFont typeface="Wingdings" panose="05000000000000000000" pitchFamily="2" charset="2"/>
              <a:buChar char="Ø"/>
              <a:defRPr/>
            </a:pPr>
            <a:r>
              <a:rPr lang="en-GB" sz="3200" dirty="0">
                <a:latin typeface="Times New Roman" panose="02020603050405020304" pitchFamily="18" charset="0"/>
                <a:cs typeface="Times New Roman" panose="02020603050405020304" pitchFamily="18" charset="0"/>
              </a:rPr>
              <a:t>Do not switch off the </a:t>
            </a:r>
            <a:r>
              <a:rPr lang="en-GB" sz="3200" dirty="0" smtClean="0">
                <a:latin typeface="Times New Roman" panose="02020603050405020304" pitchFamily="18" charset="0"/>
                <a:cs typeface="Times New Roman" panose="02020603050405020304" pitchFamily="18" charset="0"/>
              </a:rPr>
              <a:t>computer</a:t>
            </a:r>
          </a:p>
          <a:p>
            <a:pPr marL="1816563" lvl="2" indent="-609585">
              <a:lnSpc>
                <a:spcPct val="100000"/>
              </a:lnSpc>
              <a:buClrTx/>
              <a:buSzPct val="100000"/>
              <a:buFont typeface="Wingdings" panose="05000000000000000000" pitchFamily="2" charset="2"/>
              <a:buChar char="Ø"/>
              <a:defRPr/>
            </a:pPr>
            <a:r>
              <a:rPr lang="en-GB" sz="3200" dirty="0" smtClean="0">
                <a:latin typeface="Times New Roman" panose="02020603050405020304" pitchFamily="18" charset="0"/>
                <a:cs typeface="Times New Roman" panose="02020603050405020304" pitchFamily="18" charset="0"/>
              </a:rPr>
              <a:t>Do not tamper with the storage drive</a:t>
            </a:r>
            <a:r>
              <a:rPr lang="en-GB" sz="3200" dirty="0">
                <a:latin typeface="Times New Roman" panose="02020603050405020304" pitchFamily="18" charset="0"/>
                <a:cs typeface="Times New Roman" panose="02020603050405020304" pitchFamily="18" charset="0"/>
              </a:rPr>
              <a:t/>
            </a:r>
            <a:br>
              <a:rPr lang="en-GB"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55" name="Google Shape;355;p27"/>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14</a:t>
            </a:fld>
            <a:endParaRPr/>
          </a:p>
        </p:txBody>
      </p:sp>
    </p:spTree>
    <p:extLst>
      <p:ext uri="{BB962C8B-B14F-4D97-AF65-F5344CB8AC3E}">
        <p14:creationId xmlns:p14="http://schemas.microsoft.com/office/powerpoint/2010/main" val="380102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9"/>
          <p:cNvSpPr txBox="1">
            <a:spLocks noGrp="1"/>
          </p:cNvSpPr>
          <p:nvPr>
            <p:ph type="title"/>
          </p:nvPr>
        </p:nvSpPr>
        <p:spPr>
          <a:xfrm>
            <a:off x="1521267" y="442867"/>
            <a:ext cx="9385200" cy="808800"/>
          </a:xfrm>
          <a:prstGeom prst="rect">
            <a:avLst/>
          </a:prstGeom>
        </p:spPr>
        <p:txBody>
          <a:bodyPr spcFirstLastPara="1" vert="horz" wrap="square" lIns="121900" tIns="121900" rIns="121900" bIns="121900" rtlCol="0" anchor="t" anchorCtr="0">
            <a:noAutofit/>
          </a:bodyPr>
          <a:lstStyle/>
          <a:p>
            <a:pPr>
              <a:spcBef>
                <a:spcPts val="0"/>
              </a:spcBef>
            </a:pPr>
            <a:r>
              <a:rPr lang="en-GB" sz="3600" b="1" dirty="0">
                <a:solidFill>
                  <a:schemeClr val="tx2"/>
                </a:solidFill>
                <a:latin typeface="Times New Roman" panose="02020603050405020304" pitchFamily="18" charset="0"/>
                <a:cs typeface="Times New Roman" panose="02020603050405020304" pitchFamily="18" charset="0"/>
              </a:rPr>
              <a:t>CONTACT INFO</a:t>
            </a:r>
            <a:endParaRPr sz="3600" b="1" dirty="0">
              <a:solidFill>
                <a:schemeClr val="tx2"/>
              </a:solidFill>
              <a:latin typeface="Times New Roman" panose="02020603050405020304" pitchFamily="18" charset="0"/>
              <a:cs typeface="Times New Roman" panose="02020603050405020304" pitchFamily="18" charset="0"/>
            </a:endParaRPr>
          </a:p>
        </p:txBody>
      </p:sp>
      <p:sp>
        <p:nvSpPr>
          <p:cNvPr id="848" name="Google Shape;848;p59"/>
          <p:cNvSpPr txBox="1">
            <a:spLocks noGrp="1"/>
          </p:cNvSpPr>
          <p:nvPr>
            <p:ph type="title" idx="4294967295"/>
          </p:nvPr>
        </p:nvSpPr>
        <p:spPr>
          <a:xfrm>
            <a:off x="1127186" y="1905000"/>
            <a:ext cx="10745348" cy="3708400"/>
          </a:xfrm>
          <a:prstGeom prst="rect">
            <a:avLst/>
          </a:prstGeom>
        </p:spPr>
        <p:txBody>
          <a:bodyPr spcFirstLastPara="1" vert="horz" wrap="square" lIns="121900" tIns="121900" rIns="121900" bIns="121900" rtlCol="0" anchor="t" anchorCtr="0">
            <a:noAutofit/>
          </a:bodyPr>
          <a:lstStyle/>
          <a:p>
            <a:pPr marL="745048" lvl="1">
              <a:buSzPts val="2000"/>
            </a:pPr>
            <a:r>
              <a:rPr lang="en-GB" sz="3200" dirty="0">
                <a:latin typeface="Lato"/>
                <a:ea typeface="Lato"/>
                <a:cs typeface="Lato"/>
                <a:sym typeface="Lato"/>
              </a:rPr>
              <a:t>Contact Cyber Sub-Branch</a:t>
            </a:r>
            <a:br>
              <a:rPr lang="en-GB" sz="3200" dirty="0">
                <a:latin typeface="Lato"/>
                <a:ea typeface="Lato"/>
                <a:cs typeface="Lato"/>
                <a:sym typeface="Lato"/>
              </a:rPr>
            </a:br>
            <a:r>
              <a:rPr lang="en-GB" sz="3200" dirty="0">
                <a:latin typeface="Lato"/>
                <a:ea typeface="Lato"/>
                <a:cs typeface="Lato"/>
                <a:sym typeface="Lato"/>
              </a:rPr>
              <a:t>Email: </a:t>
            </a:r>
            <a:r>
              <a:rPr lang="en-GB" sz="3200" dirty="0">
                <a:latin typeface="Lato"/>
                <a:ea typeface="Lato"/>
                <a:cs typeface="Lato"/>
                <a:sym typeface="Lato"/>
                <a:hlinkClick r:id="rId3"/>
              </a:rPr>
              <a:t>incidents@mod.go.ke</a:t>
            </a:r>
            <a:r>
              <a:rPr lang="en-GB" sz="3200" dirty="0">
                <a:latin typeface="Lato"/>
                <a:ea typeface="Lato"/>
                <a:cs typeface="Lato"/>
                <a:sym typeface="Lato"/>
              </a:rPr>
              <a:t/>
            </a:r>
            <a:br>
              <a:rPr lang="en-GB" sz="3200" dirty="0">
                <a:latin typeface="Lato"/>
                <a:ea typeface="Lato"/>
                <a:cs typeface="Lato"/>
                <a:sym typeface="Lato"/>
              </a:rPr>
            </a:br>
            <a:r>
              <a:rPr lang="en-GB" sz="3200" dirty="0">
                <a:latin typeface="Lato"/>
                <a:ea typeface="Lato"/>
                <a:cs typeface="Lato"/>
                <a:sym typeface="Lato"/>
              </a:rPr>
              <a:t>	</a:t>
            </a:r>
            <a:r>
              <a:rPr lang="en-GB" sz="3200" dirty="0">
                <a:latin typeface="Lato"/>
                <a:ea typeface="Lato"/>
                <a:cs typeface="Lato"/>
                <a:sym typeface="Lato"/>
                <a:hlinkClick r:id="rId4"/>
              </a:rPr>
              <a:t>cyberdo@mod.go.ke</a:t>
            </a:r>
            <a:r>
              <a:rPr lang="en-GB" sz="3200" dirty="0">
                <a:latin typeface="Lato"/>
                <a:ea typeface="Lato"/>
                <a:cs typeface="Lato"/>
                <a:sym typeface="Lato"/>
              </a:rPr>
              <a:t>  </a:t>
            </a:r>
            <a:br>
              <a:rPr lang="en-GB" sz="3200" dirty="0">
                <a:latin typeface="Lato"/>
                <a:ea typeface="Lato"/>
                <a:cs typeface="Lato"/>
                <a:sym typeface="Lato"/>
              </a:rPr>
            </a:br>
            <a:r>
              <a:rPr lang="en-GB" sz="3200" dirty="0">
                <a:latin typeface="Lato"/>
                <a:ea typeface="Lato"/>
                <a:cs typeface="Lato"/>
                <a:sym typeface="Lato"/>
              </a:rPr>
              <a:t>Ext: 4400/5440/5441</a:t>
            </a:r>
            <a:br>
              <a:rPr lang="en-GB" sz="3200" dirty="0">
                <a:latin typeface="Lato"/>
                <a:ea typeface="Lato"/>
                <a:cs typeface="Lato"/>
                <a:sym typeface="Lato"/>
              </a:rPr>
            </a:br>
            <a:r>
              <a:rPr lang="en-GB" sz="3200" dirty="0">
                <a:latin typeface="Lato"/>
                <a:ea typeface="Lato"/>
                <a:cs typeface="Lato"/>
                <a:sym typeface="Lato"/>
              </a:rPr>
              <a:t/>
            </a:r>
            <a:br>
              <a:rPr lang="en-GB" sz="3200" dirty="0">
                <a:latin typeface="Lato"/>
                <a:ea typeface="Lato"/>
                <a:cs typeface="Lato"/>
                <a:sym typeface="Lato"/>
              </a:rPr>
            </a:br>
            <a:r>
              <a:rPr lang="en-GB" sz="2667" dirty="0">
                <a:latin typeface="Lato"/>
                <a:ea typeface="Lato"/>
                <a:cs typeface="Lato"/>
                <a:sym typeface="Lato"/>
              </a:rPr>
              <a:t/>
            </a:r>
            <a:br>
              <a:rPr lang="en-GB" sz="2667" dirty="0">
                <a:latin typeface="Lato"/>
                <a:ea typeface="Lato"/>
                <a:cs typeface="Lato"/>
                <a:sym typeface="Lato"/>
              </a:rPr>
            </a:br>
            <a:r>
              <a:rPr lang="en-GB" sz="2667" dirty="0">
                <a:latin typeface="Lato"/>
                <a:ea typeface="Lato"/>
                <a:cs typeface="Lato"/>
                <a:sym typeface="Lato"/>
              </a:rPr>
              <a:t/>
            </a:r>
            <a:br>
              <a:rPr lang="en-GB" sz="2667" dirty="0">
                <a:latin typeface="Lato"/>
                <a:ea typeface="Lato"/>
                <a:cs typeface="Lato"/>
                <a:sym typeface="Lato"/>
              </a:rPr>
            </a:br>
            <a:r>
              <a:rPr lang="en-GB" sz="2667" dirty="0">
                <a:latin typeface="Lato"/>
                <a:ea typeface="Lato"/>
                <a:cs typeface="Lato"/>
                <a:sym typeface="Lato"/>
              </a:rPr>
              <a:t/>
            </a:r>
            <a:br>
              <a:rPr lang="en-GB" sz="2667" dirty="0">
                <a:latin typeface="Lato"/>
                <a:ea typeface="Lato"/>
                <a:cs typeface="Lato"/>
                <a:sym typeface="Lato"/>
              </a:rPr>
            </a:br>
            <a:endParaRPr sz="2667" dirty="0">
              <a:latin typeface="Lato"/>
              <a:ea typeface="Lato"/>
              <a:cs typeface="Lato"/>
              <a:sym typeface="Lato"/>
            </a:endParaRPr>
          </a:p>
          <a:p>
            <a:pPr marL="1219170" lvl="1" indent="-474121" algn="l" rtl="0">
              <a:buSzPts val="2000"/>
              <a:buFont typeface="Lato"/>
              <a:buChar char="○"/>
            </a:pPr>
            <a:endParaRPr sz="2667" dirty="0">
              <a:solidFill>
                <a:srgbClr val="FFFFFF"/>
              </a:solidFill>
              <a:latin typeface="Lato"/>
              <a:ea typeface="Lato"/>
              <a:cs typeface="Lato"/>
              <a:sym typeface="Lato"/>
            </a:endParaRPr>
          </a:p>
        </p:txBody>
      </p:sp>
      <p:sp>
        <p:nvSpPr>
          <p:cNvPr id="849" name="Google Shape;849;p5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15</a:t>
            </a:fld>
            <a:endParaRPr/>
          </a:p>
        </p:txBody>
      </p:sp>
      <p:sp>
        <p:nvSpPr>
          <p:cNvPr id="850" name="Google Shape;850;p59"/>
          <p:cNvSpPr txBox="1"/>
          <p:nvPr/>
        </p:nvSpPr>
        <p:spPr>
          <a:xfrm>
            <a:off x="9629700" y="6337033"/>
            <a:ext cx="2328800" cy="286000"/>
          </a:xfrm>
          <a:prstGeom prst="rect">
            <a:avLst/>
          </a:prstGeom>
          <a:noFill/>
          <a:ln>
            <a:noFill/>
          </a:ln>
        </p:spPr>
        <p:txBody>
          <a:bodyPr spcFirstLastPara="1" wrap="square" lIns="121900" tIns="121900" rIns="121900" bIns="121900" anchor="ctr" anchorCtr="0">
            <a:noAutofit/>
          </a:bodyPr>
          <a:lstStyle/>
          <a:p>
            <a:endParaRPr sz="1333">
              <a:solidFill>
                <a:srgbClr val="CCCCCC"/>
              </a:solidFill>
              <a:latin typeface="Lato"/>
              <a:ea typeface="Lato"/>
              <a:cs typeface="Lato"/>
              <a:sym typeface="Lato"/>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00" y="2120376"/>
            <a:ext cx="4245611" cy="3061223"/>
          </a:xfrm>
          <a:prstGeom prst="rect">
            <a:avLst/>
          </a:prstGeom>
        </p:spPr>
      </p:pic>
    </p:spTree>
    <p:extLst>
      <p:ext uri="{BB962C8B-B14F-4D97-AF65-F5344CB8AC3E}">
        <p14:creationId xmlns:p14="http://schemas.microsoft.com/office/powerpoint/2010/main" val="181350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title"/>
          </p:nvPr>
        </p:nvSpPr>
        <p:spPr>
          <a:xfrm>
            <a:off x="2811296" y="626804"/>
            <a:ext cx="7621369" cy="550392"/>
          </a:xfrm>
        </p:spPr>
        <p:txBody>
          <a:bodyPr>
            <a:noAutofit/>
          </a:bodyPr>
          <a:lstStyle/>
          <a:p>
            <a:r>
              <a:rPr lang="en-GB" b="1" dirty="0">
                <a:solidFill>
                  <a:srgbClr val="2B2A6A"/>
                </a:solidFill>
                <a:effectLst/>
                <a:latin typeface="Times New Roman" panose="02020603050405020304" pitchFamily="18" charset="0"/>
                <a:cs typeface="Times New Roman" panose="02020603050405020304" pitchFamily="18" charset="0"/>
              </a:rPr>
              <a:t>KEY CYBER HYGIENE MEASURES</a:t>
            </a:r>
            <a:endParaRPr lang="en-GB" b="1" dirty="0">
              <a:solidFill>
                <a:srgbClr val="2B2A6A"/>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043157" y="6207651"/>
            <a:ext cx="914400" cy="320040"/>
          </a:xfrm>
        </p:spPr>
        <p:txBody>
          <a:bodyPr/>
          <a:lstStyle/>
          <a:p>
            <a:fld id="{6D22F896-40B5-4ADD-8801-0D06FADFA095}" type="slidenum">
              <a:rPr lang="en-US" smtClean="0"/>
              <a:t>16</a:t>
            </a:fld>
            <a:endParaRPr lang="en-US" dirty="0"/>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pic>
        <p:nvPicPr>
          <p:cNvPr id="5" name="Picture 4">
            <a:extLst>
              <a:ext uri="{FF2B5EF4-FFF2-40B4-BE49-F238E27FC236}">
                <a16:creationId xmlns:a16="http://schemas.microsoft.com/office/drawing/2014/main" id="{1A529F8C-31B6-C729-ED24-B0FD66E4B27A}"/>
              </a:ext>
            </a:extLst>
          </p:cNvPr>
          <p:cNvPicPr>
            <a:picLocks noChangeAspect="1"/>
          </p:cNvPicPr>
          <p:nvPr/>
        </p:nvPicPr>
        <p:blipFill>
          <a:blip r:embed="rId3"/>
          <a:stretch>
            <a:fillRect/>
          </a:stretch>
        </p:blipFill>
        <p:spPr>
          <a:xfrm>
            <a:off x="400578" y="1887048"/>
            <a:ext cx="5410200" cy="1076325"/>
          </a:xfrm>
          <a:prstGeom prst="rect">
            <a:avLst/>
          </a:prstGeom>
        </p:spPr>
      </p:pic>
      <p:pic>
        <p:nvPicPr>
          <p:cNvPr id="7" name="Picture 6">
            <a:extLst>
              <a:ext uri="{FF2B5EF4-FFF2-40B4-BE49-F238E27FC236}">
                <a16:creationId xmlns:a16="http://schemas.microsoft.com/office/drawing/2014/main" id="{8D42E3B9-C9E3-A49F-A988-C6A72690B631}"/>
              </a:ext>
            </a:extLst>
          </p:cNvPr>
          <p:cNvPicPr>
            <a:picLocks noChangeAspect="1"/>
          </p:cNvPicPr>
          <p:nvPr/>
        </p:nvPicPr>
        <p:blipFill>
          <a:blip r:embed="rId4"/>
          <a:stretch>
            <a:fillRect/>
          </a:stretch>
        </p:blipFill>
        <p:spPr>
          <a:xfrm>
            <a:off x="405342" y="3029687"/>
            <a:ext cx="5381625" cy="1009651"/>
          </a:xfrm>
          <a:prstGeom prst="rect">
            <a:avLst/>
          </a:prstGeom>
        </p:spPr>
      </p:pic>
      <p:pic>
        <p:nvPicPr>
          <p:cNvPr id="8" name="Picture 7">
            <a:extLst>
              <a:ext uri="{FF2B5EF4-FFF2-40B4-BE49-F238E27FC236}">
                <a16:creationId xmlns:a16="http://schemas.microsoft.com/office/drawing/2014/main" id="{F2D21A47-3F88-BF76-BB07-BC57CC0D866C}"/>
              </a:ext>
            </a:extLst>
          </p:cNvPr>
          <p:cNvPicPr>
            <a:picLocks noChangeAspect="1"/>
          </p:cNvPicPr>
          <p:nvPr/>
        </p:nvPicPr>
        <p:blipFill>
          <a:blip r:embed="rId5"/>
          <a:stretch>
            <a:fillRect/>
          </a:stretch>
        </p:blipFill>
        <p:spPr>
          <a:xfrm>
            <a:off x="405341" y="4114886"/>
            <a:ext cx="5400675" cy="1038225"/>
          </a:xfrm>
          <a:prstGeom prst="rect">
            <a:avLst/>
          </a:prstGeom>
        </p:spPr>
      </p:pic>
      <p:pic>
        <p:nvPicPr>
          <p:cNvPr id="15" name="Picture 14">
            <a:extLst>
              <a:ext uri="{FF2B5EF4-FFF2-40B4-BE49-F238E27FC236}">
                <a16:creationId xmlns:a16="http://schemas.microsoft.com/office/drawing/2014/main" id="{243BB96B-FBBC-F982-BBF2-9328B8F65C48}"/>
              </a:ext>
            </a:extLst>
          </p:cNvPr>
          <p:cNvPicPr>
            <a:picLocks noChangeAspect="1"/>
          </p:cNvPicPr>
          <p:nvPr/>
        </p:nvPicPr>
        <p:blipFill>
          <a:blip r:embed="rId6"/>
          <a:stretch>
            <a:fillRect/>
          </a:stretch>
        </p:blipFill>
        <p:spPr>
          <a:xfrm>
            <a:off x="400578" y="5228659"/>
            <a:ext cx="5381625" cy="1047751"/>
          </a:xfrm>
          <a:prstGeom prst="rect">
            <a:avLst/>
          </a:prstGeom>
        </p:spPr>
      </p:pic>
      <p:pic>
        <p:nvPicPr>
          <p:cNvPr id="16" name="Picture 15">
            <a:extLst>
              <a:ext uri="{FF2B5EF4-FFF2-40B4-BE49-F238E27FC236}">
                <a16:creationId xmlns:a16="http://schemas.microsoft.com/office/drawing/2014/main" id="{95E6F3EF-C29C-15FC-95E5-79C13A1E4710}"/>
              </a:ext>
            </a:extLst>
          </p:cNvPr>
          <p:cNvPicPr>
            <a:picLocks noChangeAspect="1"/>
          </p:cNvPicPr>
          <p:nvPr/>
        </p:nvPicPr>
        <p:blipFill>
          <a:blip r:embed="rId7"/>
          <a:stretch>
            <a:fillRect/>
          </a:stretch>
        </p:blipFill>
        <p:spPr>
          <a:xfrm>
            <a:off x="6096000" y="1821495"/>
            <a:ext cx="5486400" cy="1066800"/>
          </a:xfrm>
          <a:prstGeom prst="rect">
            <a:avLst/>
          </a:prstGeom>
        </p:spPr>
      </p:pic>
      <p:pic>
        <p:nvPicPr>
          <p:cNvPr id="20" name="Picture 19">
            <a:extLst>
              <a:ext uri="{FF2B5EF4-FFF2-40B4-BE49-F238E27FC236}">
                <a16:creationId xmlns:a16="http://schemas.microsoft.com/office/drawing/2014/main" id="{4E5DDD52-1951-14EE-B40C-77BCDE97D601}"/>
              </a:ext>
            </a:extLst>
          </p:cNvPr>
          <p:cNvPicPr>
            <a:picLocks noChangeAspect="1"/>
          </p:cNvPicPr>
          <p:nvPr/>
        </p:nvPicPr>
        <p:blipFill>
          <a:blip r:embed="rId8"/>
          <a:stretch>
            <a:fillRect/>
          </a:stretch>
        </p:blipFill>
        <p:spPr>
          <a:xfrm>
            <a:off x="6200777" y="2942779"/>
            <a:ext cx="5381625" cy="1057275"/>
          </a:xfrm>
          <a:prstGeom prst="rect">
            <a:avLst/>
          </a:prstGeom>
        </p:spPr>
      </p:pic>
      <p:pic>
        <p:nvPicPr>
          <p:cNvPr id="21" name="Picture 20">
            <a:extLst>
              <a:ext uri="{FF2B5EF4-FFF2-40B4-BE49-F238E27FC236}">
                <a16:creationId xmlns:a16="http://schemas.microsoft.com/office/drawing/2014/main" id="{404ADC02-4E5B-9A82-7400-016A63BDA23C}"/>
              </a:ext>
            </a:extLst>
          </p:cNvPr>
          <p:cNvPicPr>
            <a:picLocks noChangeAspect="1"/>
          </p:cNvPicPr>
          <p:nvPr/>
        </p:nvPicPr>
        <p:blipFill>
          <a:blip r:embed="rId9"/>
          <a:stretch>
            <a:fillRect/>
          </a:stretch>
        </p:blipFill>
        <p:spPr>
          <a:xfrm>
            <a:off x="6229111" y="4109022"/>
            <a:ext cx="5391151" cy="1028700"/>
          </a:xfrm>
          <a:prstGeom prst="rect">
            <a:avLst/>
          </a:prstGeom>
        </p:spPr>
      </p:pic>
      <p:pic>
        <p:nvPicPr>
          <p:cNvPr id="22" name="Picture 21">
            <a:extLst>
              <a:ext uri="{FF2B5EF4-FFF2-40B4-BE49-F238E27FC236}">
                <a16:creationId xmlns:a16="http://schemas.microsoft.com/office/drawing/2014/main" id="{E82007E0-4304-89C9-8076-45F969471D91}"/>
              </a:ext>
            </a:extLst>
          </p:cNvPr>
          <p:cNvPicPr>
            <a:picLocks noChangeAspect="1"/>
          </p:cNvPicPr>
          <p:nvPr/>
        </p:nvPicPr>
        <p:blipFill>
          <a:blip r:embed="rId6"/>
          <a:stretch>
            <a:fillRect/>
          </a:stretch>
        </p:blipFill>
        <p:spPr>
          <a:xfrm>
            <a:off x="6215606" y="5218402"/>
            <a:ext cx="5381625" cy="1047751"/>
          </a:xfrm>
          <a:prstGeom prst="rect">
            <a:avLst/>
          </a:prstGeom>
        </p:spPr>
      </p:pic>
      <p:sp>
        <p:nvSpPr>
          <p:cNvPr id="23" name="TextBox 22">
            <a:extLst>
              <a:ext uri="{FF2B5EF4-FFF2-40B4-BE49-F238E27FC236}">
                <a16:creationId xmlns:a16="http://schemas.microsoft.com/office/drawing/2014/main" id="{9678FF36-1152-0697-AB42-79605AB91A6C}"/>
              </a:ext>
            </a:extLst>
          </p:cNvPr>
          <p:cNvSpPr txBox="1"/>
          <p:nvPr/>
        </p:nvSpPr>
        <p:spPr>
          <a:xfrm>
            <a:off x="6309887" y="5265223"/>
            <a:ext cx="4027628" cy="954107"/>
          </a:xfrm>
          <a:prstGeom prst="rect">
            <a:avLst/>
          </a:prstGeom>
          <a:solidFill>
            <a:schemeClr val="tx1">
              <a:lumMod val="65000"/>
              <a:lumOff val="35000"/>
            </a:schemeClr>
          </a:solidFill>
        </p:spPr>
        <p:txBody>
          <a:bodyPr wrap="square" rtlCol="0">
            <a:spAutoFit/>
          </a:bodyPr>
          <a:lstStyle/>
          <a:p>
            <a:r>
              <a:rPr lang="en-US" sz="1400" i="1" dirty="0">
                <a:solidFill>
                  <a:schemeClr val="bg1"/>
                </a:solidFill>
              </a:rPr>
              <a:t>Ensure sensitive data is encrypted in motion and at rest</a:t>
            </a:r>
          </a:p>
          <a:p>
            <a:r>
              <a:rPr lang="en-US" sz="1400" i="1" dirty="0">
                <a:solidFill>
                  <a:schemeClr val="bg1"/>
                </a:solidFill>
              </a:rPr>
              <a:t>Update and upgrade your systems and </a:t>
            </a:r>
            <a:r>
              <a:rPr lang="en-US" sz="1400" i="1" dirty="0" err="1">
                <a:solidFill>
                  <a:schemeClr val="bg1"/>
                </a:solidFill>
              </a:rPr>
              <a:t>softwares</a:t>
            </a:r>
            <a:r>
              <a:rPr lang="en-US" sz="1400" i="1" dirty="0">
                <a:solidFill>
                  <a:schemeClr val="bg1"/>
                </a:solidFill>
              </a:rPr>
              <a:t> to the lates version</a:t>
            </a:r>
            <a:endParaRPr lang="en-KE" sz="1400" i="1" dirty="0">
              <a:solidFill>
                <a:schemeClr val="bg1"/>
              </a:solidFill>
            </a:endParaRPr>
          </a:p>
        </p:txBody>
      </p:sp>
    </p:spTree>
    <p:extLst>
      <p:ext uri="{BB962C8B-B14F-4D97-AF65-F5344CB8AC3E}">
        <p14:creationId xmlns:p14="http://schemas.microsoft.com/office/powerpoint/2010/main" val="3373864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2"/>
          <p:cNvPicPr preferRelativeResize="0"/>
          <p:nvPr/>
        </p:nvPicPr>
        <p:blipFill>
          <a:blip r:embed="rId3">
            <a:alphaModFix amt="23000"/>
          </a:blip>
          <a:stretch>
            <a:fillRect/>
          </a:stretch>
        </p:blipFill>
        <p:spPr>
          <a:xfrm>
            <a:off x="3471863" y="0"/>
            <a:ext cx="5248275" cy="6858000"/>
          </a:xfrm>
          <a:prstGeom prst="rect">
            <a:avLst/>
          </a:prstGeom>
          <a:noFill/>
          <a:ln>
            <a:noFill/>
          </a:ln>
        </p:spPr>
      </p:pic>
      <p:sp>
        <p:nvSpPr>
          <p:cNvPr id="438" name="Google Shape;438;p32"/>
          <p:cNvSpPr txBox="1">
            <a:spLocks noGrp="1"/>
          </p:cNvSpPr>
          <p:nvPr>
            <p:ph type="title"/>
          </p:nvPr>
        </p:nvSpPr>
        <p:spPr>
          <a:xfrm>
            <a:off x="1868217" y="1786800"/>
            <a:ext cx="8455600" cy="3284400"/>
          </a:xfrm>
          <a:prstGeom prst="rect">
            <a:avLst/>
          </a:prstGeom>
        </p:spPr>
        <p:txBody>
          <a:bodyPr spcFirstLastPara="1" vert="horz" wrap="square" lIns="121900" tIns="121900" rIns="121900" bIns="121900" rtlCol="0" anchor="t" anchorCtr="0">
            <a:noAutofit/>
          </a:bodyPr>
          <a:lstStyle/>
          <a:p>
            <a:r>
              <a:rPr lang="en-GB" sz="6000" b="1" dirty="0">
                <a:solidFill>
                  <a:schemeClr val="tx2"/>
                </a:solidFill>
                <a:latin typeface="Times New Roman" panose="02020603050405020304" pitchFamily="18" charset="0"/>
                <a:ea typeface="Lato" panose="020B0604020202020204" charset="0"/>
                <a:cs typeface="Times New Roman" panose="02020603050405020304" pitchFamily="18" charset="0"/>
              </a:rPr>
              <a:t>PASSWORD</a:t>
            </a:r>
            <a:br>
              <a:rPr lang="en-GB" sz="6000" b="1" dirty="0">
                <a:solidFill>
                  <a:schemeClr val="tx2"/>
                </a:solidFill>
                <a:latin typeface="Times New Roman" panose="02020603050405020304" pitchFamily="18" charset="0"/>
                <a:ea typeface="Lato" panose="020B0604020202020204" charset="0"/>
                <a:cs typeface="Times New Roman" panose="02020603050405020304" pitchFamily="18" charset="0"/>
              </a:rPr>
            </a:br>
            <a:r>
              <a:rPr lang="en-GB" sz="6000" b="1" dirty="0">
                <a:solidFill>
                  <a:schemeClr val="tx2"/>
                </a:solidFill>
                <a:latin typeface="Times New Roman" panose="02020603050405020304" pitchFamily="18" charset="0"/>
                <a:ea typeface="Lato" panose="020B0604020202020204" charset="0"/>
                <a:cs typeface="Times New Roman" panose="02020603050405020304" pitchFamily="18" charset="0"/>
              </a:rPr>
              <a:t>BEST PRACTICES</a:t>
            </a:r>
          </a:p>
        </p:txBody>
      </p:sp>
      <p:sp>
        <p:nvSpPr>
          <p:cNvPr id="440" name="Google Shape;440;p32"/>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17</a:t>
            </a:fld>
            <a:endParaRPr/>
          </a:p>
        </p:txBody>
      </p:sp>
    </p:spTree>
    <p:extLst>
      <p:ext uri="{BB962C8B-B14F-4D97-AF65-F5344CB8AC3E}">
        <p14:creationId xmlns:p14="http://schemas.microsoft.com/office/powerpoint/2010/main" val="228197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5"/>
          <p:cNvSpPr/>
          <p:nvPr/>
        </p:nvSpPr>
        <p:spPr>
          <a:xfrm>
            <a:off x="8589900" y="3116833"/>
            <a:ext cx="3025200" cy="10364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467" name="Google Shape;467;p35"/>
          <p:cNvSpPr txBox="1">
            <a:spLocks noGrp="1"/>
          </p:cNvSpPr>
          <p:nvPr>
            <p:ph type="title"/>
          </p:nvPr>
        </p:nvSpPr>
        <p:spPr>
          <a:xfrm>
            <a:off x="762159" y="315702"/>
            <a:ext cx="9385200" cy="12188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GB" sz="4000" b="1" dirty="0">
                <a:solidFill>
                  <a:srgbClr val="2B2A6A"/>
                </a:solidFill>
                <a:latin typeface="Times New Roman" panose="02020603050405020304" pitchFamily="18" charset="0"/>
                <a:ea typeface="Lato" panose="020B0604020202020204" charset="0"/>
                <a:cs typeface="Times New Roman" panose="02020603050405020304" pitchFamily="18" charset="0"/>
              </a:rPr>
              <a:t>PASSWORD TIPS</a:t>
            </a:r>
            <a:endParaRPr lang="en-GB" sz="4000" b="1" dirty="0">
              <a:latin typeface="Lato" panose="020B0604020202020204" charset="0"/>
              <a:ea typeface="Lato" panose="020B0604020202020204" charset="0"/>
              <a:cs typeface="Lato" panose="020B0604020202020204" charset="0"/>
            </a:endParaRPr>
          </a:p>
        </p:txBody>
      </p:sp>
      <p:sp>
        <p:nvSpPr>
          <p:cNvPr id="468" name="Google Shape;468;p35"/>
          <p:cNvSpPr txBox="1">
            <a:spLocks noGrp="1"/>
          </p:cNvSpPr>
          <p:nvPr>
            <p:ph type="body" idx="1"/>
          </p:nvPr>
        </p:nvSpPr>
        <p:spPr>
          <a:xfrm>
            <a:off x="1533963" y="1255802"/>
            <a:ext cx="9630400" cy="2962766"/>
          </a:xfrm>
          <a:prstGeom prst="rect">
            <a:avLst/>
          </a:prstGeom>
        </p:spPr>
        <p:txBody>
          <a:bodyPr spcFirstLastPara="1" vert="horz" wrap="square" lIns="121900" tIns="121900" rIns="121900" bIns="121900" rtlCol="0" anchor="t" anchorCtr="0">
            <a:noAutofit/>
          </a:bodyPr>
          <a:lstStyle/>
          <a:p>
            <a:pPr marL="457200" indent="-457200">
              <a:buClrTx/>
              <a:buSzPts val="2000"/>
              <a:buFont typeface="Wingdings" panose="05000000000000000000" pitchFamily="2" charset="2"/>
              <a:buChar char="q"/>
            </a:pPr>
            <a:r>
              <a:rPr lang="en-GB" sz="2667" dirty="0"/>
              <a:t>Avoid using items that can be associated with you </a:t>
            </a:r>
            <a:endParaRPr sz="2667" dirty="0"/>
          </a:p>
          <a:p>
            <a:pPr lvl="1" indent="-474121">
              <a:spcBef>
                <a:spcPts val="0"/>
              </a:spcBef>
              <a:buClrTx/>
              <a:buSzPts val="2000"/>
              <a:buFont typeface="Wingdings" panose="05000000000000000000" pitchFamily="2" charset="2"/>
              <a:buChar char="Ø"/>
            </a:pPr>
            <a:r>
              <a:rPr lang="en-GB" sz="2667" dirty="0"/>
              <a:t>Address </a:t>
            </a:r>
            <a:endParaRPr sz="2667" dirty="0"/>
          </a:p>
          <a:p>
            <a:pPr lvl="1" indent="-474121">
              <a:spcBef>
                <a:spcPts val="0"/>
              </a:spcBef>
              <a:buClrTx/>
              <a:buSzPts val="2000"/>
              <a:buFont typeface="Wingdings" panose="05000000000000000000" pitchFamily="2" charset="2"/>
              <a:buChar char="Ø"/>
            </a:pPr>
            <a:r>
              <a:rPr lang="en-GB" sz="2667" dirty="0"/>
              <a:t>Phone numbers</a:t>
            </a:r>
            <a:endParaRPr sz="2667" dirty="0"/>
          </a:p>
          <a:p>
            <a:pPr lvl="1" indent="-474121">
              <a:spcBef>
                <a:spcPts val="0"/>
              </a:spcBef>
              <a:buClrTx/>
              <a:buSzPts val="2000"/>
              <a:buFont typeface="Wingdings" panose="05000000000000000000" pitchFamily="2" charset="2"/>
              <a:buChar char="Ø"/>
            </a:pPr>
            <a:r>
              <a:rPr lang="en-GB" sz="2667" dirty="0"/>
              <a:t>Pet names</a:t>
            </a:r>
          </a:p>
          <a:p>
            <a:pPr marL="457200" lvl="1" indent="-457200">
              <a:spcBef>
                <a:spcPts val="0"/>
              </a:spcBef>
              <a:buClrTx/>
              <a:buSzPts val="2000"/>
              <a:buFont typeface="Wingdings" panose="05000000000000000000" pitchFamily="2" charset="2"/>
              <a:buChar char="q"/>
            </a:pPr>
            <a:r>
              <a:rPr lang="en-GB" sz="2667" dirty="0"/>
              <a:t>Separate passwords for every account </a:t>
            </a:r>
          </a:p>
          <a:p>
            <a:pPr marL="457200" lvl="1" indent="-457200">
              <a:spcBef>
                <a:spcPts val="0"/>
              </a:spcBef>
              <a:buClrTx/>
              <a:buSzPts val="2000"/>
              <a:buFont typeface="Wingdings" panose="05000000000000000000" pitchFamily="2" charset="2"/>
              <a:buChar char="q"/>
            </a:pPr>
            <a:r>
              <a:rPr lang="en-GB" sz="2667" dirty="0"/>
              <a:t>Auto-generated, unmemorable</a:t>
            </a:r>
            <a:endParaRPr sz="2667" dirty="0"/>
          </a:p>
          <a:p>
            <a:pPr marL="0" indent="0">
              <a:spcBef>
                <a:spcPts val="2133"/>
              </a:spcBef>
              <a:spcAft>
                <a:spcPts val="2133"/>
              </a:spcAft>
              <a:buNone/>
            </a:pPr>
            <a:endParaRPr sz="2667" dirty="0"/>
          </a:p>
        </p:txBody>
      </p:sp>
      <p:grpSp>
        <p:nvGrpSpPr>
          <p:cNvPr id="469" name="Google Shape;469;p35"/>
          <p:cNvGrpSpPr/>
          <p:nvPr/>
        </p:nvGrpSpPr>
        <p:grpSpPr>
          <a:xfrm>
            <a:off x="1659867" y="4307067"/>
            <a:ext cx="1357600" cy="1357600"/>
            <a:chOff x="1359550" y="3154500"/>
            <a:chExt cx="1018200" cy="1018200"/>
          </a:xfrm>
        </p:grpSpPr>
        <p:sp>
          <p:nvSpPr>
            <p:cNvPr id="470" name="Google Shape;470;p35"/>
            <p:cNvSpPr/>
            <p:nvPr/>
          </p:nvSpPr>
          <p:spPr>
            <a:xfrm>
              <a:off x="1359550" y="3154500"/>
              <a:ext cx="1018200" cy="10182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471" name="Google Shape;471;p35"/>
            <p:cNvSpPr/>
            <p:nvPr/>
          </p:nvSpPr>
          <p:spPr>
            <a:xfrm>
              <a:off x="1409800" y="3204750"/>
              <a:ext cx="917700" cy="9177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472" name="Google Shape;472;p35"/>
            <p:cNvSpPr/>
            <p:nvPr/>
          </p:nvSpPr>
          <p:spPr>
            <a:xfrm>
              <a:off x="1409800" y="3204750"/>
              <a:ext cx="917700" cy="917700"/>
            </a:xfrm>
            <a:prstGeom prst="pie">
              <a:avLst>
                <a:gd name="adj1" fmla="val 982370"/>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473" name="Google Shape;473;p35"/>
            <p:cNvSpPr/>
            <p:nvPr/>
          </p:nvSpPr>
          <p:spPr>
            <a:xfrm>
              <a:off x="1540600" y="3335550"/>
              <a:ext cx="656100" cy="6561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grpSp>
      <p:sp>
        <p:nvSpPr>
          <p:cNvPr id="474" name="Google Shape;474;p35"/>
          <p:cNvSpPr txBox="1"/>
          <p:nvPr/>
        </p:nvSpPr>
        <p:spPr>
          <a:xfrm>
            <a:off x="1017367" y="5660533"/>
            <a:ext cx="2531200" cy="943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dirty="0">
                <a:solidFill>
                  <a:schemeClr val="lt1"/>
                </a:solidFill>
                <a:latin typeface="Lato"/>
                <a:ea typeface="Lato"/>
                <a:cs typeface="Lato"/>
                <a:sym typeface="Lato"/>
              </a:rPr>
              <a:t>Passwords shared with colleagues</a:t>
            </a:r>
            <a:endParaRPr sz="2400" dirty="0">
              <a:solidFill>
                <a:schemeClr val="lt1"/>
              </a:solidFill>
              <a:latin typeface="Lato"/>
              <a:ea typeface="Lato"/>
              <a:cs typeface="Lato"/>
              <a:sym typeface="Lato"/>
            </a:endParaRPr>
          </a:p>
        </p:txBody>
      </p:sp>
      <p:sp>
        <p:nvSpPr>
          <p:cNvPr id="475" name="Google Shape;475;p35"/>
          <p:cNvSpPr txBox="1"/>
          <p:nvPr/>
        </p:nvSpPr>
        <p:spPr>
          <a:xfrm>
            <a:off x="1910900" y="4778433"/>
            <a:ext cx="861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69%</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476" name="Google Shape;476;p35"/>
          <p:cNvSpPr/>
          <p:nvPr/>
        </p:nvSpPr>
        <p:spPr>
          <a:xfrm>
            <a:off x="4123700" y="4307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477" name="Google Shape;477;p35"/>
          <p:cNvSpPr/>
          <p:nvPr/>
        </p:nvSpPr>
        <p:spPr>
          <a:xfrm>
            <a:off x="4190700" y="4374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478" name="Google Shape;478;p35"/>
          <p:cNvSpPr/>
          <p:nvPr/>
        </p:nvSpPr>
        <p:spPr>
          <a:xfrm>
            <a:off x="4190700" y="4374067"/>
            <a:ext cx="1223600" cy="1223600"/>
          </a:xfrm>
          <a:prstGeom prst="pie">
            <a:avLst>
              <a:gd name="adj1" fmla="val 18056306"/>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479" name="Google Shape;479;p35"/>
          <p:cNvSpPr/>
          <p:nvPr/>
        </p:nvSpPr>
        <p:spPr>
          <a:xfrm>
            <a:off x="4365100" y="4548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480" name="Google Shape;480;p35"/>
          <p:cNvSpPr txBox="1"/>
          <p:nvPr/>
        </p:nvSpPr>
        <p:spPr>
          <a:xfrm>
            <a:off x="3588067" y="5660533"/>
            <a:ext cx="2432800" cy="943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Passwords shared with household</a:t>
            </a:r>
            <a:endParaRPr sz="2400">
              <a:solidFill>
                <a:schemeClr val="lt1"/>
              </a:solidFill>
              <a:latin typeface="Lato"/>
              <a:ea typeface="Lato"/>
              <a:cs typeface="Lato"/>
              <a:sym typeface="Lato"/>
            </a:endParaRPr>
          </a:p>
        </p:txBody>
      </p:sp>
      <p:sp>
        <p:nvSpPr>
          <p:cNvPr id="481" name="Google Shape;481;p35"/>
          <p:cNvSpPr txBox="1"/>
          <p:nvPr/>
        </p:nvSpPr>
        <p:spPr>
          <a:xfrm>
            <a:off x="4376900" y="4778433"/>
            <a:ext cx="861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95%</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482" name="Google Shape;482;p35"/>
          <p:cNvSpPr/>
          <p:nvPr/>
        </p:nvSpPr>
        <p:spPr>
          <a:xfrm>
            <a:off x="6591468" y="4307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483" name="Google Shape;483;p35"/>
          <p:cNvSpPr/>
          <p:nvPr/>
        </p:nvSpPr>
        <p:spPr>
          <a:xfrm>
            <a:off x="6658468" y="4374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484" name="Google Shape;484;p35"/>
          <p:cNvSpPr/>
          <p:nvPr/>
        </p:nvSpPr>
        <p:spPr>
          <a:xfrm>
            <a:off x="6658468" y="4374067"/>
            <a:ext cx="1223600" cy="1223600"/>
          </a:xfrm>
          <a:prstGeom prst="pie">
            <a:avLst>
              <a:gd name="adj1" fmla="val 3743732"/>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485" name="Google Shape;485;p35"/>
          <p:cNvSpPr/>
          <p:nvPr/>
        </p:nvSpPr>
        <p:spPr>
          <a:xfrm>
            <a:off x="6832868" y="4548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486" name="Google Shape;486;p35"/>
          <p:cNvSpPr txBox="1"/>
          <p:nvPr/>
        </p:nvSpPr>
        <p:spPr>
          <a:xfrm>
            <a:off x="6020433" y="5660533"/>
            <a:ext cx="2531200" cy="943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One password for all accounts</a:t>
            </a:r>
            <a:endParaRPr sz="2400">
              <a:solidFill>
                <a:schemeClr val="lt1"/>
              </a:solidFill>
              <a:latin typeface="Lato"/>
              <a:ea typeface="Lato"/>
              <a:cs typeface="Lato"/>
              <a:sym typeface="Lato"/>
            </a:endParaRPr>
          </a:p>
        </p:txBody>
      </p:sp>
      <p:sp>
        <p:nvSpPr>
          <p:cNvPr id="487" name="Google Shape;487;p35"/>
          <p:cNvSpPr txBox="1"/>
          <p:nvPr/>
        </p:nvSpPr>
        <p:spPr>
          <a:xfrm>
            <a:off x="6838433" y="4778433"/>
            <a:ext cx="861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FFFFFF"/>
                </a:solidFill>
                <a:latin typeface="Lato"/>
                <a:ea typeface="Lato"/>
                <a:cs typeface="Lato"/>
                <a:sym typeface="Lato"/>
              </a:rPr>
              <a:t>59%</a:t>
            </a:r>
            <a:endParaRPr sz="1600" b="1">
              <a:solidFill>
                <a:srgbClr val="FFFFFF"/>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488" name="Google Shape;488;p35"/>
          <p:cNvSpPr/>
          <p:nvPr/>
        </p:nvSpPr>
        <p:spPr>
          <a:xfrm>
            <a:off x="9056745" y="4307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489" name="Google Shape;489;p35"/>
          <p:cNvSpPr/>
          <p:nvPr/>
        </p:nvSpPr>
        <p:spPr>
          <a:xfrm>
            <a:off x="9123745" y="4374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490" name="Google Shape;490;p35"/>
          <p:cNvSpPr/>
          <p:nvPr/>
        </p:nvSpPr>
        <p:spPr>
          <a:xfrm>
            <a:off x="9123745" y="4374067"/>
            <a:ext cx="1223600" cy="1223600"/>
          </a:xfrm>
          <a:prstGeom prst="pie">
            <a:avLst>
              <a:gd name="adj1" fmla="val 20331991"/>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491" name="Google Shape;491;p35"/>
          <p:cNvSpPr/>
          <p:nvPr/>
        </p:nvSpPr>
        <p:spPr>
          <a:xfrm>
            <a:off x="9298145" y="4548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492" name="Google Shape;492;p35"/>
          <p:cNvSpPr txBox="1"/>
          <p:nvPr/>
        </p:nvSpPr>
        <p:spPr>
          <a:xfrm>
            <a:off x="8551633" y="5660533"/>
            <a:ext cx="2531200" cy="943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Passwords are too “simple”</a:t>
            </a:r>
            <a:endParaRPr sz="2400">
              <a:solidFill>
                <a:schemeClr val="lt1"/>
              </a:solidFill>
              <a:latin typeface="Lato"/>
              <a:ea typeface="Lato"/>
              <a:cs typeface="Lato"/>
              <a:sym typeface="Lato"/>
            </a:endParaRPr>
          </a:p>
        </p:txBody>
      </p:sp>
      <p:sp>
        <p:nvSpPr>
          <p:cNvPr id="493" name="Google Shape;493;p35"/>
          <p:cNvSpPr txBox="1"/>
          <p:nvPr/>
        </p:nvSpPr>
        <p:spPr>
          <a:xfrm>
            <a:off x="9312200" y="4778433"/>
            <a:ext cx="861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86%</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495" name="Google Shape;495;p35"/>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18</a:t>
            </a:fld>
            <a:endParaRPr/>
          </a:p>
        </p:txBody>
      </p:sp>
      <p:sp>
        <p:nvSpPr>
          <p:cNvPr id="496" name="Google Shape;496;p35"/>
          <p:cNvSpPr txBox="1"/>
          <p:nvPr/>
        </p:nvSpPr>
        <p:spPr>
          <a:xfrm>
            <a:off x="8388167" y="2889501"/>
            <a:ext cx="3202400" cy="11648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GB" sz="2667" dirty="0">
                <a:latin typeface="Lato"/>
                <a:ea typeface="Lato"/>
                <a:cs typeface="Lato"/>
                <a:sym typeface="Lato"/>
              </a:rPr>
              <a:t>Possible with a password manager</a:t>
            </a:r>
            <a:endParaRPr sz="2400" dirty="0"/>
          </a:p>
        </p:txBody>
      </p:sp>
      <p:sp>
        <p:nvSpPr>
          <p:cNvPr id="497" name="Google Shape;497;p35"/>
          <p:cNvSpPr txBox="1"/>
          <p:nvPr/>
        </p:nvSpPr>
        <p:spPr>
          <a:xfrm>
            <a:off x="5006400" y="1664867"/>
            <a:ext cx="4000000" cy="15408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Child names</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Birthdays</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Sports teams</a:t>
            </a:r>
            <a:endParaRPr sz="2667" dirty="0">
              <a:latin typeface="Lato"/>
              <a:ea typeface="Lato"/>
              <a:cs typeface="Lato"/>
              <a:sym typeface="Lato"/>
            </a:endParaRPr>
          </a:p>
          <a:p>
            <a:pPr marL="1600160" indent="-380990">
              <a:lnSpc>
                <a:spcPct val="115000"/>
              </a:lnSpc>
              <a:spcBef>
                <a:spcPts val="2133"/>
              </a:spcBef>
              <a:spcAft>
                <a:spcPts val="2133"/>
              </a:spcAft>
              <a:buFont typeface="Wingdings" panose="05000000000000000000" pitchFamily="2" charset="2"/>
              <a:buChar char="§"/>
            </a:pPr>
            <a:endParaRPr sz="2400" dirty="0"/>
          </a:p>
        </p:txBody>
      </p:sp>
      <p:cxnSp>
        <p:nvCxnSpPr>
          <p:cNvPr id="498" name="Google Shape;498;p35"/>
          <p:cNvCxnSpPr/>
          <p:nvPr/>
        </p:nvCxnSpPr>
        <p:spPr>
          <a:xfrm flipH="1">
            <a:off x="7678644" y="3554034"/>
            <a:ext cx="879600" cy="2400"/>
          </a:xfrm>
          <a:prstGeom prst="straightConnector1">
            <a:avLst/>
          </a:prstGeom>
          <a:noFill/>
          <a:ln w="28575" cap="flat" cmpd="sng">
            <a:solidFill>
              <a:schemeClr val="dk2"/>
            </a:solidFill>
            <a:prstDash val="solid"/>
            <a:round/>
            <a:headEnd type="none" w="med" len="med"/>
            <a:tailEnd type="triangle" w="med" len="med"/>
          </a:ln>
        </p:spPr>
      </p:cxnSp>
      <p:cxnSp>
        <p:nvCxnSpPr>
          <p:cNvPr id="499" name="Google Shape;499;p35"/>
          <p:cNvCxnSpPr/>
          <p:nvPr/>
        </p:nvCxnSpPr>
        <p:spPr>
          <a:xfrm rot="10800000">
            <a:off x="6700711" y="4022867"/>
            <a:ext cx="1928000" cy="0"/>
          </a:xfrm>
          <a:prstGeom prst="straightConnector1">
            <a:avLst/>
          </a:prstGeom>
          <a:noFill/>
          <a:ln w="2857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442392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4"/>
          <p:cNvSpPr txBox="1">
            <a:spLocks noGrp="1"/>
          </p:cNvSpPr>
          <p:nvPr>
            <p:ph type="title"/>
          </p:nvPr>
        </p:nvSpPr>
        <p:spPr>
          <a:xfrm>
            <a:off x="1271467" y="281286"/>
            <a:ext cx="9509200" cy="1024400"/>
          </a:xfrm>
          <a:prstGeom prst="rect">
            <a:avLst/>
          </a:prstGeom>
        </p:spPr>
        <p:txBody>
          <a:bodyPr spcFirstLastPara="1" vert="horz" wrap="square" lIns="121900" tIns="121900" rIns="121900" bIns="121900" rtlCol="0" anchor="t" anchorCtr="0">
            <a:noAutofit/>
          </a:bodyPr>
          <a:lstStyle/>
          <a:p>
            <a:r>
              <a:rPr lang="en-GB" sz="4000" b="1" dirty="0">
                <a:solidFill>
                  <a:srgbClr val="2B2A6A"/>
                </a:solidFill>
                <a:latin typeface="Times New Roman" panose="02020603050405020304" pitchFamily="18" charset="0"/>
                <a:cs typeface="Times New Roman" panose="02020603050405020304" pitchFamily="18" charset="0"/>
              </a:rPr>
              <a:t>MANAGING PASSWORDS</a:t>
            </a:r>
            <a:endParaRPr lang="en-GB" sz="4267" b="1" dirty="0">
              <a:latin typeface="Lato" panose="020B0604020202020204" charset="0"/>
              <a:ea typeface="Lato" panose="020B0604020202020204" charset="0"/>
              <a:cs typeface="Lato" panose="020B0604020202020204" charset="0"/>
            </a:endParaRPr>
          </a:p>
        </p:txBody>
      </p:sp>
      <p:sp>
        <p:nvSpPr>
          <p:cNvPr id="453" name="Google Shape;453;p34"/>
          <p:cNvSpPr txBox="1">
            <a:spLocks noGrp="1"/>
          </p:cNvSpPr>
          <p:nvPr>
            <p:ph type="body" idx="1"/>
          </p:nvPr>
        </p:nvSpPr>
        <p:spPr>
          <a:xfrm>
            <a:off x="1411333" y="1078333"/>
            <a:ext cx="8377308" cy="5257600"/>
          </a:xfrm>
          <a:prstGeom prst="rect">
            <a:avLst/>
          </a:prstGeom>
        </p:spPr>
        <p:txBody>
          <a:bodyPr spcFirstLastPara="1" vert="horz" wrap="square" lIns="121900" tIns="121900" rIns="121900" bIns="121900" rtlCol="0" anchor="t" anchorCtr="0">
            <a:noAutofit/>
          </a:bodyPr>
          <a:lstStyle/>
          <a:p>
            <a:pPr marL="592664" indent="-457200">
              <a:buClrTx/>
              <a:buSzPts val="2000"/>
              <a:buFont typeface="Wingdings" panose="05000000000000000000" pitchFamily="2" charset="2"/>
              <a:buChar char="q"/>
            </a:pPr>
            <a:r>
              <a:rPr lang="en-GB" sz="2667" dirty="0"/>
              <a:t>Keep your passwords in a secure location</a:t>
            </a:r>
            <a:endParaRPr sz="2667" dirty="0"/>
          </a:p>
          <a:p>
            <a:pPr lvl="1" indent="-474121">
              <a:spcBef>
                <a:spcPts val="0"/>
              </a:spcBef>
              <a:buClrTx/>
              <a:buSzPts val="2000"/>
              <a:buFont typeface="Wingdings" panose="05000000000000000000" pitchFamily="2" charset="2"/>
              <a:buChar char="Ø"/>
            </a:pPr>
            <a:r>
              <a:rPr lang="en-GB" sz="2667" dirty="0"/>
              <a:t>Don’t use paper or sticky notes  </a:t>
            </a:r>
          </a:p>
          <a:p>
            <a:pPr lvl="1" indent="-474121">
              <a:spcBef>
                <a:spcPts val="0"/>
              </a:spcBef>
              <a:buClrTx/>
              <a:buSzPts val="2000"/>
              <a:buFont typeface="Wingdings" panose="05000000000000000000" pitchFamily="2" charset="2"/>
              <a:buChar char="Ø"/>
            </a:pPr>
            <a:r>
              <a:rPr lang="en-GB" sz="2667" dirty="0"/>
              <a:t>Don’t store passwords in clear-text on </a:t>
            </a:r>
            <a:br>
              <a:rPr lang="en-GB" sz="2667" dirty="0"/>
            </a:br>
            <a:r>
              <a:rPr lang="en-GB" sz="2667" dirty="0"/>
              <a:t>your computer - Word, Excel, </a:t>
            </a:r>
            <a:r>
              <a:rPr lang="en-GB" sz="2667" dirty="0" err="1" smtClean="0"/>
              <a:t>etc</a:t>
            </a:r>
            <a:endParaRPr lang="en-GB" sz="2667" dirty="0" smtClean="0"/>
          </a:p>
          <a:p>
            <a:pPr lvl="1" indent="-474121">
              <a:spcBef>
                <a:spcPts val="0"/>
              </a:spcBef>
              <a:buClrTx/>
              <a:buSzPts val="2000"/>
              <a:buFont typeface="Wingdings" panose="05000000000000000000" pitchFamily="2" charset="2"/>
              <a:buChar char="Ø"/>
            </a:pPr>
            <a:r>
              <a:rPr lang="en-GB" sz="2667" dirty="0" smtClean="0"/>
              <a:t>Don’t save your passwords on the browser</a:t>
            </a:r>
            <a:endParaRPr sz="2667" dirty="0"/>
          </a:p>
          <a:p>
            <a:pPr indent="-474121">
              <a:buClrTx/>
              <a:buSzPts val="2000"/>
              <a:buFont typeface="Wingdings" panose="05000000000000000000" pitchFamily="2" charset="2"/>
              <a:buChar char="q"/>
            </a:pPr>
            <a:r>
              <a:rPr lang="en-GB" sz="2667" dirty="0"/>
              <a:t>Utilize a password manager (aka vault)</a:t>
            </a:r>
            <a:endParaRPr sz="2667" dirty="0"/>
          </a:p>
          <a:p>
            <a:pPr indent="-474121">
              <a:buClrTx/>
              <a:buSzPts val="2000"/>
              <a:buFont typeface="Wingdings" panose="05000000000000000000" pitchFamily="2" charset="2"/>
              <a:buChar char="q"/>
            </a:pPr>
            <a:r>
              <a:rPr lang="en-US" sz="2667" dirty="0"/>
              <a:t>Benefits of a password manager </a:t>
            </a:r>
          </a:p>
          <a:p>
            <a:pPr marL="1202249" lvl="1" indent="-457200">
              <a:spcBef>
                <a:spcPts val="0"/>
              </a:spcBef>
              <a:buClrTx/>
              <a:buSzPts val="2000"/>
              <a:buFont typeface="Wingdings" panose="05000000000000000000" pitchFamily="2" charset="2"/>
              <a:buChar char="Ø"/>
            </a:pPr>
            <a:r>
              <a:rPr lang="en-GB" sz="2667" dirty="0"/>
              <a:t>Single strong password to remember them all</a:t>
            </a:r>
          </a:p>
          <a:p>
            <a:pPr marL="1202249" lvl="1" indent="-457200">
              <a:spcBef>
                <a:spcPts val="0"/>
              </a:spcBef>
              <a:buClrTx/>
              <a:buSzPts val="2000"/>
              <a:buFont typeface="Wingdings" panose="05000000000000000000" pitchFamily="2" charset="2"/>
              <a:buChar char="Ø"/>
            </a:pPr>
            <a:r>
              <a:rPr lang="en-GB" sz="2667" dirty="0"/>
              <a:t>Encrypted storage of passwords</a:t>
            </a:r>
          </a:p>
          <a:p>
            <a:pPr marL="1202249" lvl="1" indent="-457200">
              <a:spcBef>
                <a:spcPts val="0"/>
              </a:spcBef>
              <a:buClrTx/>
              <a:buSzPts val="2000"/>
              <a:buFont typeface="Wingdings" panose="05000000000000000000" pitchFamily="2" charset="2"/>
              <a:buChar char="Ø"/>
            </a:pPr>
            <a:r>
              <a:rPr lang="en-GB" sz="2667" dirty="0"/>
              <a:t>Auto-fill username/password on websites</a:t>
            </a:r>
          </a:p>
          <a:p>
            <a:pPr marL="1202249" lvl="1" indent="-457200">
              <a:spcBef>
                <a:spcPts val="0"/>
              </a:spcBef>
              <a:buClrTx/>
              <a:buSzPts val="2000"/>
              <a:buFont typeface="Wingdings" panose="05000000000000000000" pitchFamily="2" charset="2"/>
              <a:buChar char="Ø"/>
            </a:pPr>
            <a:r>
              <a:rPr lang="en-US" sz="2667" dirty="0"/>
              <a:t>Secure password sharing</a:t>
            </a:r>
            <a:endParaRPr sz="2667" dirty="0"/>
          </a:p>
          <a:p>
            <a:pPr indent="0">
              <a:lnSpc>
                <a:spcPct val="115000"/>
              </a:lnSpc>
              <a:spcBef>
                <a:spcPts val="2133"/>
              </a:spcBef>
              <a:buNone/>
            </a:pPr>
            <a:endParaRPr sz="1600" dirty="0"/>
          </a:p>
          <a:p>
            <a:pPr marL="0" indent="0">
              <a:spcBef>
                <a:spcPts val="2133"/>
              </a:spcBef>
              <a:spcAft>
                <a:spcPts val="2133"/>
              </a:spcAft>
              <a:buNone/>
            </a:pPr>
            <a:endParaRPr dirty="0"/>
          </a:p>
        </p:txBody>
      </p:sp>
      <p:pic>
        <p:nvPicPr>
          <p:cNvPr id="454" name="Google Shape;454;p34"/>
          <p:cNvPicPr preferRelativeResize="0"/>
          <p:nvPr/>
        </p:nvPicPr>
        <p:blipFill rotWithShape="1">
          <a:blip r:embed="rId3">
            <a:alphaModFix/>
          </a:blip>
          <a:srcRect l="15874"/>
          <a:stretch/>
        </p:blipFill>
        <p:spPr>
          <a:xfrm>
            <a:off x="8903130" y="1244616"/>
            <a:ext cx="2941204" cy="2369549"/>
          </a:xfrm>
          <a:prstGeom prst="rect">
            <a:avLst/>
          </a:prstGeom>
          <a:noFill/>
          <a:ln>
            <a:noFill/>
          </a:ln>
        </p:spPr>
      </p:pic>
      <p:pic>
        <p:nvPicPr>
          <p:cNvPr id="455" name="Google Shape;455;p34"/>
          <p:cNvPicPr preferRelativeResize="0"/>
          <p:nvPr/>
        </p:nvPicPr>
        <p:blipFill>
          <a:blip r:embed="rId4">
            <a:alphaModFix/>
          </a:blip>
          <a:stretch>
            <a:fillRect/>
          </a:stretch>
        </p:blipFill>
        <p:spPr>
          <a:xfrm>
            <a:off x="11146491" y="3715446"/>
            <a:ext cx="941908" cy="941884"/>
          </a:xfrm>
          <a:prstGeom prst="rect">
            <a:avLst/>
          </a:prstGeom>
          <a:noFill/>
          <a:ln>
            <a:noFill/>
          </a:ln>
        </p:spPr>
      </p:pic>
      <p:pic>
        <p:nvPicPr>
          <p:cNvPr id="456" name="Google Shape;456;p34"/>
          <p:cNvPicPr preferRelativeResize="0"/>
          <p:nvPr/>
        </p:nvPicPr>
        <p:blipFill>
          <a:blip r:embed="rId5">
            <a:alphaModFix/>
          </a:blip>
          <a:stretch>
            <a:fillRect/>
          </a:stretch>
        </p:blipFill>
        <p:spPr>
          <a:xfrm>
            <a:off x="9123535" y="3648702"/>
            <a:ext cx="1008656" cy="1008628"/>
          </a:xfrm>
          <a:prstGeom prst="rect">
            <a:avLst/>
          </a:prstGeom>
          <a:noFill/>
          <a:ln>
            <a:noFill/>
          </a:ln>
        </p:spPr>
      </p:pic>
      <p:pic>
        <p:nvPicPr>
          <p:cNvPr id="457" name="Google Shape;457;p34"/>
          <p:cNvPicPr preferRelativeResize="0"/>
          <p:nvPr/>
        </p:nvPicPr>
        <p:blipFill>
          <a:blip r:embed="rId6">
            <a:alphaModFix/>
          </a:blip>
          <a:stretch>
            <a:fillRect/>
          </a:stretch>
        </p:blipFill>
        <p:spPr>
          <a:xfrm>
            <a:off x="10059576" y="3652431"/>
            <a:ext cx="1067929" cy="1067900"/>
          </a:xfrm>
          <a:prstGeom prst="rect">
            <a:avLst/>
          </a:prstGeom>
          <a:noFill/>
          <a:ln>
            <a:noFill/>
          </a:ln>
        </p:spPr>
      </p:pic>
      <p:sp>
        <p:nvSpPr>
          <p:cNvPr id="458" name="Google Shape;458;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19</a:t>
            </a:fld>
            <a:endParaRPr/>
          </a:p>
        </p:txBody>
      </p:sp>
      <p:sp>
        <p:nvSpPr>
          <p:cNvPr id="460" name="Google Shape;460;p34"/>
          <p:cNvSpPr txBox="1"/>
          <p:nvPr/>
        </p:nvSpPr>
        <p:spPr>
          <a:xfrm>
            <a:off x="5399000" y="3429000"/>
            <a:ext cx="3453600" cy="652000"/>
          </a:xfrm>
          <a:prstGeom prst="rect">
            <a:avLst/>
          </a:prstGeom>
          <a:noFill/>
          <a:ln>
            <a:noFill/>
          </a:ln>
        </p:spPr>
        <p:txBody>
          <a:bodyPr spcFirstLastPara="1" wrap="square" lIns="121900" tIns="121900" rIns="121900" bIns="121900" anchor="t" anchorCtr="0">
            <a:noAutofit/>
          </a:bodyPr>
          <a:lstStyle/>
          <a:p>
            <a:pPr marL="1202237" lvl="1" indent="-457189">
              <a:lnSpc>
                <a:spcPct val="115000"/>
              </a:lnSpc>
              <a:buClr>
                <a:schemeClr val="lt1"/>
              </a:buClr>
              <a:buSzPts val="2000"/>
              <a:buFont typeface="Wingdings" panose="05000000000000000000" pitchFamily="2" charset="2"/>
              <a:buChar char="§"/>
            </a:pPr>
            <a:r>
              <a:rPr lang="en-GB" sz="2667" dirty="0">
                <a:solidFill>
                  <a:schemeClr val="lt1"/>
                </a:solidFill>
                <a:latin typeface="Lato"/>
                <a:ea typeface="Lato"/>
                <a:cs typeface="Lato"/>
                <a:sym typeface="Lato"/>
              </a:rPr>
              <a:t>1Password</a:t>
            </a:r>
            <a:endParaRPr sz="2400" dirty="0"/>
          </a:p>
        </p:txBody>
      </p:sp>
    </p:spTree>
    <p:extLst>
      <p:ext uri="{BB962C8B-B14F-4D97-AF65-F5344CB8AC3E}">
        <p14:creationId xmlns:p14="http://schemas.microsoft.com/office/powerpoint/2010/main" val="11332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AA34F-93AA-ADA1-2005-507C93BE92D4}"/>
              </a:ext>
            </a:extLst>
          </p:cNvPr>
          <p:cNvSpPr>
            <a:spLocks noGrp="1"/>
          </p:cNvSpPr>
          <p:nvPr>
            <p:ph type="title"/>
          </p:nvPr>
        </p:nvSpPr>
        <p:spPr>
          <a:xfrm>
            <a:off x="1628400" y="516600"/>
            <a:ext cx="9385200" cy="1218800"/>
          </a:xfrm>
        </p:spPr>
        <p:txBody>
          <a:bodyPr/>
          <a:lstStyle/>
          <a:p>
            <a:r>
              <a:rPr lang="en-GB" b="1" dirty="0">
                <a:solidFill>
                  <a:srgbClr val="2B2A6A"/>
                </a:solidFill>
                <a:latin typeface="Times New Roman" panose="02020603050405020304" pitchFamily="18" charset="0"/>
                <a:cs typeface="Times New Roman" panose="02020603050405020304" pitchFamily="18" charset="0"/>
              </a:rPr>
              <a:t>QUOTE</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dirty="0"/>
          </a:p>
        </p:txBody>
      </p:sp>
      <p:sp>
        <p:nvSpPr>
          <p:cNvPr id="4" name="Subtitle 3">
            <a:extLst>
              <a:ext uri="{FF2B5EF4-FFF2-40B4-BE49-F238E27FC236}">
                <a16:creationId xmlns:a16="http://schemas.microsoft.com/office/drawing/2014/main" id="{A4E50A10-0FCD-6458-332A-4FFC3789A51E}"/>
              </a:ext>
            </a:extLst>
          </p:cNvPr>
          <p:cNvSpPr>
            <a:spLocks noGrp="1"/>
          </p:cNvSpPr>
          <p:nvPr>
            <p:ph type="body" idx="1"/>
          </p:nvPr>
        </p:nvSpPr>
        <p:spPr>
          <a:prstGeom prst="rect">
            <a:avLst/>
          </a:prstGeom>
        </p:spPr>
        <p:txBody>
          <a:bodyPr>
            <a:noAutofit/>
          </a:bodyPr>
          <a:lstStyle/>
          <a:p>
            <a:pPr marL="194729" indent="0" algn="ctr">
              <a:buNone/>
            </a:pPr>
            <a:r>
              <a:rPr lang="en-US" sz="3200" b="1" dirty="0">
                <a:latin typeface="Times New Roman" panose="02020603050405020304" pitchFamily="18" charset="0"/>
                <a:cs typeface="Times New Roman" panose="02020603050405020304" pitchFamily="18" charset="0"/>
              </a:rPr>
              <a:t>“Many things in life can be safely ignored but ignoring Cybersecurity Safe Practices is an open invitation for disaster.”</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JC Hunter</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Tree>
    <p:extLst>
      <p:ext uri="{BB962C8B-B14F-4D97-AF65-F5344CB8AC3E}">
        <p14:creationId xmlns:p14="http://schemas.microsoft.com/office/powerpoint/2010/main" val="1120243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36"/>
          <p:cNvSpPr txBox="1">
            <a:spLocks noGrp="1"/>
          </p:cNvSpPr>
          <p:nvPr>
            <p:ph type="body" idx="1"/>
          </p:nvPr>
        </p:nvSpPr>
        <p:spPr>
          <a:xfrm>
            <a:off x="1418656" y="849967"/>
            <a:ext cx="10373157" cy="3881600"/>
          </a:xfrm>
          <a:prstGeom prst="rect">
            <a:avLst/>
          </a:prstGeom>
        </p:spPr>
        <p:txBody>
          <a:bodyPr spcFirstLastPara="1" vert="horz" wrap="square" lIns="121900" tIns="121900" rIns="121900" bIns="121900" rtlCol="0" anchor="t" anchorCtr="0">
            <a:noAutofit/>
          </a:bodyPr>
          <a:lstStyle/>
          <a:p>
            <a:pPr indent="-474121">
              <a:buClrTx/>
              <a:buSzPts val="2000"/>
              <a:buFont typeface="Wingdings" panose="05000000000000000000" pitchFamily="2" charset="2"/>
              <a:buChar char="q"/>
            </a:pPr>
            <a:r>
              <a:rPr lang="en-GB" sz="2667" dirty="0"/>
              <a:t>Useful when passwords must be typed in</a:t>
            </a:r>
          </a:p>
          <a:p>
            <a:pPr indent="-474121">
              <a:buClrTx/>
              <a:buSzPts val="2000"/>
              <a:buFont typeface="Wingdings" panose="05000000000000000000" pitchFamily="2" charset="2"/>
              <a:buChar char="q"/>
            </a:pPr>
            <a:r>
              <a:rPr lang="en-GB" sz="2667" dirty="0"/>
              <a:t>Should </a:t>
            </a:r>
            <a:r>
              <a:rPr lang="en-GB" sz="2667" u="sng" dirty="0"/>
              <a:t>not</a:t>
            </a:r>
            <a:r>
              <a:rPr lang="en-GB" sz="2667" dirty="0"/>
              <a:t> be easy to guess</a:t>
            </a:r>
            <a:endParaRPr sz="2667" dirty="0"/>
          </a:p>
          <a:p>
            <a:pPr lvl="1" indent="-474121">
              <a:spcBef>
                <a:spcPts val="0"/>
              </a:spcBef>
              <a:buClr>
                <a:schemeClr val="tx1"/>
              </a:buClr>
              <a:buSzPts val="2000"/>
              <a:buFont typeface="Wingdings" panose="05000000000000000000" pitchFamily="2" charset="2"/>
              <a:buChar char="Ø"/>
            </a:pPr>
            <a:r>
              <a:rPr lang="en-GB" sz="2667" dirty="0"/>
              <a:t>At </a:t>
            </a:r>
            <a:r>
              <a:rPr lang="en-GB" sz="2667" u="sng" dirty="0"/>
              <a:t>least</a:t>
            </a:r>
            <a:r>
              <a:rPr lang="en-GB" sz="2667" dirty="0"/>
              <a:t> 12 Characters, but 15 or more is far better</a:t>
            </a:r>
          </a:p>
          <a:p>
            <a:pPr lvl="1" indent="-474121">
              <a:spcBef>
                <a:spcPts val="0"/>
              </a:spcBef>
              <a:buClr>
                <a:schemeClr val="tx1"/>
              </a:buClr>
              <a:buSzPts val="2000"/>
              <a:buFont typeface="Wingdings" panose="05000000000000000000" pitchFamily="2" charset="2"/>
              <a:buChar char="Ø"/>
            </a:pPr>
            <a:r>
              <a:rPr lang="en-GB" sz="2667" dirty="0"/>
              <a:t>Length is better than complexity (passphrases)</a:t>
            </a:r>
          </a:p>
          <a:p>
            <a:pPr lvl="1" indent="-474121">
              <a:spcBef>
                <a:spcPts val="0"/>
              </a:spcBef>
              <a:buClr>
                <a:schemeClr val="tx1"/>
              </a:buClr>
              <a:buSzPts val="2000"/>
              <a:buFont typeface="Wingdings" panose="05000000000000000000" pitchFamily="2" charset="2"/>
              <a:buChar char="Ø"/>
            </a:pPr>
            <a:r>
              <a:rPr lang="en-GB" sz="2667" dirty="0"/>
              <a:t>Bad password (8): P@ssw0rd (meets all </a:t>
            </a:r>
            <a:r>
              <a:rPr lang="en-GB" sz="2667" dirty="0" err="1"/>
              <a:t>psswd</a:t>
            </a:r>
            <a:r>
              <a:rPr lang="en-GB" sz="2667" dirty="0"/>
              <a:t> complexity)</a:t>
            </a:r>
          </a:p>
          <a:p>
            <a:pPr lvl="1" indent="-474121">
              <a:spcBef>
                <a:spcPts val="0"/>
              </a:spcBef>
              <a:buClr>
                <a:schemeClr val="tx1"/>
              </a:buClr>
              <a:buSzPts val="2000"/>
              <a:buFont typeface="Wingdings" panose="05000000000000000000" pitchFamily="2" charset="2"/>
              <a:buChar char="Ø"/>
            </a:pPr>
            <a:r>
              <a:rPr lang="en-GB" sz="2667" dirty="0"/>
              <a:t>Great password (24): MysonwasbornNovember1995!</a:t>
            </a:r>
            <a:endParaRPr sz="2667" dirty="0"/>
          </a:p>
          <a:p>
            <a:pPr marL="1219170" indent="0">
              <a:spcBef>
                <a:spcPts val="2133"/>
              </a:spcBef>
              <a:spcAft>
                <a:spcPts val="2133"/>
              </a:spcAft>
              <a:buNone/>
            </a:pPr>
            <a:endParaRPr sz="2667" dirty="0">
              <a:solidFill>
                <a:srgbClr val="FFFFFF"/>
              </a:solidFill>
            </a:endParaRPr>
          </a:p>
        </p:txBody>
      </p:sp>
      <p:grpSp>
        <p:nvGrpSpPr>
          <p:cNvPr id="507" name="Google Shape;507;p36"/>
          <p:cNvGrpSpPr/>
          <p:nvPr/>
        </p:nvGrpSpPr>
        <p:grpSpPr>
          <a:xfrm>
            <a:off x="1673633" y="4323067"/>
            <a:ext cx="1357600" cy="1357600"/>
            <a:chOff x="1359550" y="3154500"/>
            <a:chExt cx="1018200" cy="1018200"/>
          </a:xfrm>
        </p:grpSpPr>
        <p:sp>
          <p:nvSpPr>
            <p:cNvPr id="508" name="Google Shape;508;p36"/>
            <p:cNvSpPr/>
            <p:nvPr/>
          </p:nvSpPr>
          <p:spPr>
            <a:xfrm>
              <a:off x="1359550" y="3154500"/>
              <a:ext cx="1018200" cy="10182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509" name="Google Shape;509;p36"/>
            <p:cNvSpPr/>
            <p:nvPr/>
          </p:nvSpPr>
          <p:spPr>
            <a:xfrm>
              <a:off x="1409800" y="3204750"/>
              <a:ext cx="917700" cy="9177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510" name="Google Shape;510;p36"/>
            <p:cNvSpPr/>
            <p:nvPr/>
          </p:nvSpPr>
          <p:spPr>
            <a:xfrm>
              <a:off x="1409800" y="3204750"/>
              <a:ext cx="917700" cy="917700"/>
            </a:xfrm>
            <a:prstGeom prst="pie">
              <a:avLst>
                <a:gd name="adj1" fmla="val 2937431"/>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511" name="Google Shape;511;p36"/>
            <p:cNvSpPr/>
            <p:nvPr/>
          </p:nvSpPr>
          <p:spPr>
            <a:xfrm>
              <a:off x="1540600" y="3335550"/>
              <a:ext cx="656100" cy="6561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grpSp>
      <p:sp>
        <p:nvSpPr>
          <p:cNvPr id="512" name="Google Shape;512;p36"/>
          <p:cNvSpPr txBox="1"/>
          <p:nvPr/>
        </p:nvSpPr>
        <p:spPr>
          <a:xfrm>
            <a:off x="1113000" y="5676533"/>
            <a:ext cx="2516000" cy="96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dirty="0">
                <a:solidFill>
                  <a:schemeClr val="lt1"/>
                </a:solidFill>
                <a:latin typeface="Lato"/>
                <a:ea typeface="Lato"/>
                <a:cs typeface="Lato"/>
                <a:sym typeface="Lato"/>
              </a:rPr>
              <a:t>Passwords exactly  8 characters</a:t>
            </a:r>
            <a:endParaRPr sz="2400" dirty="0">
              <a:solidFill>
                <a:schemeClr val="lt1"/>
              </a:solidFill>
              <a:latin typeface="Lato"/>
              <a:ea typeface="Lato"/>
              <a:cs typeface="Lato"/>
              <a:sym typeface="Lato"/>
            </a:endParaRPr>
          </a:p>
        </p:txBody>
      </p:sp>
      <p:sp>
        <p:nvSpPr>
          <p:cNvPr id="513" name="Google Shape;513;p36"/>
          <p:cNvSpPr txBox="1"/>
          <p:nvPr/>
        </p:nvSpPr>
        <p:spPr>
          <a:xfrm>
            <a:off x="1924667" y="4794433"/>
            <a:ext cx="8748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dirty="0">
                <a:solidFill>
                  <a:schemeClr val="lt1"/>
                </a:solidFill>
                <a:latin typeface="Lato"/>
                <a:ea typeface="Lato"/>
                <a:cs typeface="Lato"/>
                <a:sym typeface="Lato"/>
              </a:rPr>
              <a:t>61%</a:t>
            </a:r>
            <a:endParaRPr sz="1600" b="1" dirty="0">
              <a:solidFill>
                <a:schemeClr val="lt1"/>
              </a:solidFill>
              <a:latin typeface="Lato"/>
              <a:ea typeface="Lato"/>
              <a:cs typeface="Lato"/>
              <a:sym typeface="Lato"/>
            </a:endParaRPr>
          </a:p>
          <a:p>
            <a:pPr algn="ctr">
              <a:spcBef>
                <a:spcPts val="2133"/>
              </a:spcBef>
            </a:pPr>
            <a:endParaRPr sz="1600" b="1" dirty="0">
              <a:solidFill>
                <a:schemeClr val="lt1"/>
              </a:solidFill>
              <a:latin typeface="Lato"/>
              <a:ea typeface="Lato"/>
              <a:cs typeface="Lato"/>
              <a:sym typeface="Lato"/>
            </a:endParaRPr>
          </a:p>
        </p:txBody>
      </p:sp>
      <p:sp>
        <p:nvSpPr>
          <p:cNvPr id="514" name="Google Shape;514;p36"/>
          <p:cNvSpPr/>
          <p:nvPr/>
        </p:nvSpPr>
        <p:spPr>
          <a:xfrm>
            <a:off x="4137467" y="4323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515" name="Google Shape;515;p36"/>
          <p:cNvSpPr/>
          <p:nvPr/>
        </p:nvSpPr>
        <p:spPr>
          <a:xfrm>
            <a:off x="4204467" y="4390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516" name="Google Shape;516;p36"/>
          <p:cNvSpPr/>
          <p:nvPr/>
        </p:nvSpPr>
        <p:spPr>
          <a:xfrm>
            <a:off x="4204467" y="4390067"/>
            <a:ext cx="1223600" cy="1223600"/>
          </a:xfrm>
          <a:prstGeom prst="pie">
            <a:avLst>
              <a:gd name="adj1" fmla="val 19102117"/>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517" name="Google Shape;517;p36"/>
          <p:cNvSpPr/>
          <p:nvPr/>
        </p:nvSpPr>
        <p:spPr>
          <a:xfrm>
            <a:off x="4378867" y="4564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18" name="Google Shape;518;p36"/>
          <p:cNvSpPr txBox="1"/>
          <p:nvPr/>
        </p:nvSpPr>
        <p:spPr>
          <a:xfrm>
            <a:off x="3629001" y="5676533"/>
            <a:ext cx="2516000" cy="96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Average Length of Password</a:t>
            </a:r>
            <a:endParaRPr sz="2400">
              <a:solidFill>
                <a:schemeClr val="lt1"/>
              </a:solidFill>
              <a:latin typeface="Lato"/>
              <a:ea typeface="Lato"/>
              <a:cs typeface="Lato"/>
              <a:sym typeface="Lato"/>
            </a:endParaRPr>
          </a:p>
        </p:txBody>
      </p:sp>
      <p:sp>
        <p:nvSpPr>
          <p:cNvPr id="519" name="Google Shape;519;p36"/>
          <p:cNvSpPr txBox="1"/>
          <p:nvPr/>
        </p:nvSpPr>
        <p:spPr>
          <a:xfrm>
            <a:off x="4390667" y="4794433"/>
            <a:ext cx="863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9.6</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520" name="Google Shape;520;p36"/>
          <p:cNvSpPr/>
          <p:nvPr/>
        </p:nvSpPr>
        <p:spPr>
          <a:xfrm>
            <a:off x="6605235" y="4323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521" name="Google Shape;521;p36"/>
          <p:cNvSpPr/>
          <p:nvPr/>
        </p:nvSpPr>
        <p:spPr>
          <a:xfrm>
            <a:off x="6672235" y="4390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522" name="Google Shape;522;p36"/>
          <p:cNvSpPr/>
          <p:nvPr/>
        </p:nvSpPr>
        <p:spPr>
          <a:xfrm>
            <a:off x="6672235" y="4390067"/>
            <a:ext cx="1223600" cy="1223600"/>
          </a:xfrm>
          <a:prstGeom prst="pie">
            <a:avLst>
              <a:gd name="adj1" fmla="val 2583790"/>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523" name="Google Shape;523;p36"/>
          <p:cNvSpPr/>
          <p:nvPr/>
        </p:nvSpPr>
        <p:spPr>
          <a:xfrm>
            <a:off x="6846635" y="4564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24" name="Google Shape;524;p36"/>
          <p:cNvSpPr txBox="1"/>
          <p:nvPr/>
        </p:nvSpPr>
        <p:spPr>
          <a:xfrm>
            <a:off x="6145000" y="5676533"/>
            <a:ext cx="2418000" cy="96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Average number of lowercase letters</a:t>
            </a:r>
            <a:endParaRPr sz="2400">
              <a:solidFill>
                <a:schemeClr val="lt1"/>
              </a:solidFill>
              <a:latin typeface="Lato"/>
              <a:ea typeface="Lato"/>
              <a:cs typeface="Lato"/>
              <a:sym typeface="Lato"/>
            </a:endParaRPr>
          </a:p>
        </p:txBody>
      </p:sp>
      <p:sp>
        <p:nvSpPr>
          <p:cNvPr id="525" name="Google Shape;525;p36"/>
          <p:cNvSpPr txBox="1"/>
          <p:nvPr/>
        </p:nvSpPr>
        <p:spPr>
          <a:xfrm>
            <a:off x="6868700" y="4794433"/>
            <a:ext cx="817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6.1</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526" name="Google Shape;526;p36"/>
          <p:cNvSpPr/>
          <p:nvPr/>
        </p:nvSpPr>
        <p:spPr>
          <a:xfrm>
            <a:off x="9070512" y="4323067"/>
            <a:ext cx="1357600" cy="1357600"/>
          </a:xfrm>
          <a:prstGeom prst="ellipse">
            <a:avLst/>
          </a:prstGeom>
          <a:solidFill>
            <a:srgbClr val="FFFFFF"/>
          </a:solidFill>
          <a:ln>
            <a:noFill/>
          </a:ln>
        </p:spPr>
        <p:txBody>
          <a:bodyPr spcFirstLastPara="1" wrap="square" lIns="121900" tIns="121900" rIns="121900" bIns="121900" anchor="ctr" anchorCtr="0">
            <a:noAutofit/>
          </a:bodyPr>
          <a:lstStyle/>
          <a:p>
            <a:endParaRPr sz="2400"/>
          </a:p>
        </p:txBody>
      </p:sp>
      <p:sp>
        <p:nvSpPr>
          <p:cNvPr id="527" name="Google Shape;527;p36"/>
          <p:cNvSpPr/>
          <p:nvPr/>
        </p:nvSpPr>
        <p:spPr>
          <a:xfrm>
            <a:off x="9137512" y="4390067"/>
            <a:ext cx="1223600" cy="1223600"/>
          </a:xfrm>
          <a:prstGeom prst="ellipse">
            <a:avLst/>
          </a:prstGeom>
          <a:solidFill>
            <a:srgbClr val="CCCCCC"/>
          </a:solidFill>
          <a:ln>
            <a:noFill/>
          </a:ln>
        </p:spPr>
        <p:txBody>
          <a:bodyPr spcFirstLastPara="1" wrap="square" lIns="121900" tIns="121900" rIns="121900" bIns="121900" anchor="ctr" anchorCtr="0">
            <a:noAutofit/>
          </a:bodyPr>
          <a:lstStyle/>
          <a:p>
            <a:endParaRPr sz="2400"/>
          </a:p>
        </p:txBody>
      </p:sp>
      <p:sp>
        <p:nvSpPr>
          <p:cNvPr id="528" name="Google Shape;528;p36"/>
          <p:cNvSpPr/>
          <p:nvPr/>
        </p:nvSpPr>
        <p:spPr>
          <a:xfrm>
            <a:off x="9137512" y="4390067"/>
            <a:ext cx="1223600" cy="1223600"/>
          </a:xfrm>
          <a:prstGeom prst="pie">
            <a:avLst>
              <a:gd name="adj1" fmla="val 15487361"/>
              <a:gd name="adj2" fmla="val 16200000"/>
            </a:avLst>
          </a:prstGeom>
          <a:gradFill>
            <a:gsLst>
              <a:gs pos="0">
                <a:srgbClr val="00FF00"/>
              </a:gs>
              <a:gs pos="100000">
                <a:srgbClr val="38761D"/>
              </a:gs>
            </a:gsLst>
            <a:path path="circle">
              <a:fillToRect l="50000" t="50000" r="50000" b="50000"/>
            </a:path>
            <a:tileRect/>
          </a:gradFill>
          <a:ln>
            <a:noFill/>
          </a:ln>
        </p:spPr>
        <p:txBody>
          <a:bodyPr spcFirstLastPara="1" wrap="square" lIns="121900" tIns="121900" rIns="121900" bIns="121900" anchor="ctr" anchorCtr="0">
            <a:noAutofit/>
          </a:bodyPr>
          <a:lstStyle/>
          <a:p>
            <a:endParaRPr sz="2400"/>
          </a:p>
        </p:txBody>
      </p:sp>
      <p:sp>
        <p:nvSpPr>
          <p:cNvPr id="529" name="Google Shape;529;p36"/>
          <p:cNvSpPr/>
          <p:nvPr/>
        </p:nvSpPr>
        <p:spPr>
          <a:xfrm>
            <a:off x="9311912" y="4564467"/>
            <a:ext cx="874800" cy="874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530" name="Google Shape;530;p36"/>
          <p:cNvSpPr txBox="1"/>
          <p:nvPr/>
        </p:nvSpPr>
        <p:spPr>
          <a:xfrm>
            <a:off x="8563000" y="5676533"/>
            <a:ext cx="2516000" cy="96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GB" sz="2400">
                <a:solidFill>
                  <a:schemeClr val="lt1"/>
                </a:solidFill>
                <a:latin typeface="Lato"/>
                <a:ea typeface="Lato"/>
                <a:cs typeface="Lato"/>
                <a:sym typeface="Lato"/>
              </a:rPr>
              <a:t>Average number of special characters</a:t>
            </a:r>
            <a:endParaRPr sz="2400">
              <a:solidFill>
                <a:schemeClr val="lt1"/>
              </a:solidFill>
              <a:latin typeface="Lato"/>
              <a:ea typeface="Lato"/>
              <a:cs typeface="Lato"/>
              <a:sym typeface="Lato"/>
            </a:endParaRPr>
          </a:p>
        </p:txBody>
      </p:sp>
      <p:sp>
        <p:nvSpPr>
          <p:cNvPr id="531" name="Google Shape;531;p36"/>
          <p:cNvSpPr txBox="1"/>
          <p:nvPr/>
        </p:nvSpPr>
        <p:spPr>
          <a:xfrm>
            <a:off x="9325967" y="4794433"/>
            <a:ext cx="863200" cy="3608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1600" b="1">
                <a:solidFill>
                  <a:srgbClr val="B7B7B7"/>
                </a:solidFill>
                <a:latin typeface="Lato"/>
                <a:ea typeface="Lato"/>
                <a:cs typeface="Lato"/>
                <a:sym typeface="Lato"/>
              </a:rPr>
              <a:t>0.2</a:t>
            </a:r>
            <a:endParaRPr sz="1600" b="1">
              <a:solidFill>
                <a:srgbClr val="B7B7B7"/>
              </a:solidFill>
              <a:latin typeface="Lato"/>
              <a:ea typeface="Lato"/>
              <a:cs typeface="Lato"/>
              <a:sym typeface="Lato"/>
            </a:endParaRPr>
          </a:p>
          <a:p>
            <a:pPr algn="ctr">
              <a:spcBef>
                <a:spcPts val="2133"/>
              </a:spcBef>
            </a:pPr>
            <a:endParaRPr sz="1600" b="1">
              <a:solidFill>
                <a:schemeClr val="lt1"/>
              </a:solidFill>
              <a:latin typeface="Lato"/>
              <a:ea typeface="Lato"/>
              <a:cs typeface="Lato"/>
              <a:sym typeface="Lato"/>
            </a:endParaRPr>
          </a:p>
        </p:txBody>
      </p:sp>
      <p:sp>
        <p:nvSpPr>
          <p:cNvPr id="533" name="Google Shape;533;p36"/>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20</a:t>
            </a:fld>
            <a:endParaRPr/>
          </a:p>
        </p:txBody>
      </p:sp>
      <p:sp>
        <p:nvSpPr>
          <p:cNvPr id="534" name="Google Shape;534;p36"/>
          <p:cNvSpPr txBox="1">
            <a:spLocks noGrp="1"/>
          </p:cNvSpPr>
          <p:nvPr>
            <p:ph type="sldNum" idx="4294967295"/>
          </p:nvPr>
        </p:nvSpPr>
        <p:spPr>
          <a:xfrm>
            <a:off x="-13" y="6333200"/>
            <a:ext cx="3982400" cy="524800"/>
          </a:xfrm>
          <a:prstGeom prst="rect">
            <a:avLst/>
          </a:prstGeom>
        </p:spPr>
        <p:txBody>
          <a:bodyPr spcFirstLastPara="1" vert="horz" wrap="square" lIns="121900" tIns="121900" rIns="121900" bIns="121900" rtlCol="0" anchor="ctr" anchorCtr="0">
            <a:noAutofit/>
          </a:bodyPr>
          <a:lstStyle/>
          <a:p>
            <a:pPr algn="l"/>
            <a:r>
              <a:rPr lang="en-GB" sz="1067">
                <a:solidFill>
                  <a:srgbClr val="999999"/>
                </a:solidFill>
              </a:rPr>
              <a:t>TreeTop Security - CAT - v1.1</a:t>
            </a:r>
            <a:endParaRPr sz="1067">
              <a:solidFill>
                <a:srgbClr val="999999"/>
              </a:solidFill>
            </a:endParaRPr>
          </a:p>
        </p:txBody>
      </p:sp>
      <p:sp>
        <p:nvSpPr>
          <p:cNvPr id="505" name="Google Shape;505;p36"/>
          <p:cNvSpPr txBox="1">
            <a:spLocks noGrp="1"/>
          </p:cNvSpPr>
          <p:nvPr>
            <p:ph type="title"/>
          </p:nvPr>
        </p:nvSpPr>
        <p:spPr>
          <a:xfrm>
            <a:off x="1226000" y="214267"/>
            <a:ext cx="9740000" cy="993867"/>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PASSWORDS</a:t>
            </a:r>
            <a:r>
              <a:rPr lang="en-GB" sz="4000" b="1" dirty="0">
                <a:solidFill>
                  <a:schemeClr val="tx2"/>
                </a:solidFill>
                <a:latin typeface="Lato" panose="020B0604020202020204" charset="0"/>
                <a:ea typeface="Lato" panose="020B0604020202020204" charset="0"/>
                <a:cs typeface="Lato" panose="020B0604020202020204" charset="0"/>
              </a:rPr>
              <a:t> VS PASSPHRASES</a:t>
            </a:r>
          </a:p>
        </p:txBody>
      </p:sp>
    </p:spTree>
    <p:extLst>
      <p:ext uri="{BB962C8B-B14F-4D97-AF65-F5344CB8AC3E}">
        <p14:creationId xmlns:p14="http://schemas.microsoft.com/office/powerpoint/2010/main" val="606251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7"/>
          <p:cNvSpPr txBox="1">
            <a:spLocks noGrp="1"/>
          </p:cNvSpPr>
          <p:nvPr>
            <p:ph type="title"/>
          </p:nvPr>
        </p:nvSpPr>
        <p:spPr>
          <a:xfrm>
            <a:off x="1759000" y="266700"/>
            <a:ext cx="9385200" cy="994000"/>
          </a:xfrm>
          <a:prstGeom prst="rect">
            <a:avLst/>
          </a:prstGeom>
        </p:spPr>
        <p:txBody>
          <a:bodyPr spcFirstLastPara="1" vert="horz" wrap="square" lIns="121900" tIns="121900" rIns="121900" bIns="121900" rtlCol="0" anchor="t" anchorCtr="0">
            <a:noAutofit/>
          </a:bodyPr>
          <a:lstStyle/>
          <a:p>
            <a:r>
              <a:rPr lang="en-US" sz="3600" b="1" dirty="0">
                <a:solidFill>
                  <a:schemeClr val="tx2"/>
                </a:solidFill>
                <a:latin typeface="Times New Roman" panose="02020603050405020304" pitchFamily="18" charset="0"/>
                <a:ea typeface="Lato" panose="020B0604020202020204" charset="0"/>
                <a:cs typeface="Times New Roman" panose="02020603050405020304" pitchFamily="18" charset="0"/>
              </a:rPr>
              <a:t>TOP 25 PASSWORDS BY RANK &amp; YEAR</a:t>
            </a:r>
            <a:br>
              <a:rPr lang="en-US" sz="3600" b="1" dirty="0">
                <a:solidFill>
                  <a:schemeClr val="tx2"/>
                </a:solidFill>
                <a:latin typeface="Times New Roman" panose="02020603050405020304" pitchFamily="18" charset="0"/>
                <a:ea typeface="Lato" panose="020B0604020202020204" charset="0"/>
                <a:cs typeface="Times New Roman" panose="02020603050405020304" pitchFamily="18" charset="0"/>
              </a:rPr>
            </a:br>
            <a:endParaRPr lang="en-US" sz="3600" b="1" dirty="0">
              <a:solidFill>
                <a:schemeClr val="tx2"/>
              </a:solidFill>
              <a:latin typeface="Times New Roman" panose="02020603050405020304" pitchFamily="18" charset="0"/>
              <a:ea typeface="Lato" panose="020B0604020202020204" charset="0"/>
              <a:cs typeface="Times New Roman" panose="02020603050405020304" pitchFamily="18" charset="0"/>
            </a:endParaRPr>
          </a:p>
        </p:txBody>
      </p:sp>
      <p:sp>
        <p:nvSpPr>
          <p:cNvPr id="540" name="Google Shape;540;p37"/>
          <p:cNvSpPr txBox="1"/>
          <p:nvPr/>
        </p:nvSpPr>
        <p:spPr>
          <a:xfrm>
            <a:off x="5084600" y="6407800"/>
            <a:ext cx="2022800" cy="375600"/>
          </a:xfrm>
          <a:prstGeom prst="rect">
            <a:avLst/>
          </a:prstGeom>
          <a:noFill/>
          <a:ln>
            <a:noFill/>
          </a:ln>
        </p:spPr>
        <p:txBody>
          <a:bodyPr spcFirstLastPara="1" wrap="square" lIns="121900" tIns="121900" rIns="121900" bIns="121900" anchor="t" anchorCtr="0">
            <a:noAutofit/>
          </a:bodyPr>
          <a:lstStyle/>
          <a:p>
            <a:pPr algn="ctr"/>
            <a:r>
              <a:rPr lang="en-GB" sz="1067">
                <a:solidFill>
                  <a:srgbClr val="999999"/>
                </a:solidFill>
                <a:latin typeface="Lato"/>
                <a:ea typeface="Lato"/>
                <a:cs typeface="Lato"/>
                <a:sym typeface="Lato"/>
              </a:rPr>
              <a:t>Source: Gizmodo</a:t>
            </a:r>
            <a:endParaRPr sz="1067">
              <a:solidFill>
                <a:srgbClr val="999999"/>
              </a:solidFill>
              <a:latin typeface="Lato"/>
              <a:ea typeface="Lato"/>
              <a:cs typeface="Lato"/>
              <a:sym typeface="Lato"/>
            </a:endParaRPr>
          </a:p>
        </p:txBody>
      </p:sp>
      <p:sp>
        <p:nvSpPr>
          <p:cNvPr id="541" name="Google Shape;541;p37"/>
          <p:cNvSpPr txBox="1"/>
          <p:nvPr/>
        </p:nvSpPr>
        <p:spPr>
          <a:xfrm>
            <a:off x="1472533" y="5727400"/>
            <a:ext cx="9304800" cy="680400"/>
          </a:xfrm>
          <a:prstGeom prst="rect">
            <a:avLst/>
          </a:prstGeom>
          <a:noFill/>
          <a:ln>
            <a:noFill/>
          </a:ln>
        </p:spPr>
        <p:txBody>
          <a:bodyPr spcFirstLastPara="1" wrap="square" lIns="121900" tIns="121900" rIns="121900" bIns="121900" anchor="t" anchorCtr="0">
            <a:noAutofit/>
          </a:bodyPr>
          <a:lstStyle/>
          <a:p>
            <a:pPr algn="ctr"/>
            <a:r>
              <a:rPr lang="en-GB" sz="3200" dirty="0">
                <a:solidFill>
                  <a:schemeClr val="lt1"/>
                </a:solidFill>
                <a:latin typeface="Lato" panose="020B0604020202020204" charset="0"/>
                <a:ea typeface="Lato" panose="020B0604020202020204" charset="0"/>
                <a:cs typeface="Lato" panose="020B0604020202020204" charset="0"/>
                <a:sym typeface="Montserrat"/>
              </a:rPr>
              <a:t>If you use any of these, change them NOW!!!</a:t>
            </a:r>
            <a:endParaRPr sz="2400" dirty="0">
              <a:latin typeface="Lato" panose="020B0604020202020204" charset="0"/>
              <a:ea typeface="Lato" panose="020B0604020202020204" charset="0"/>
              <a:cs typeface="Lato" panose="020B0604020202020204" charset="0"/>
              <a:sym typeface="Lato"/>
            </a:endParaRPr>
          </a:p>
        </p:txBody>
      </p:sp>
      <p:sp>
        <p:nvSpPr>
          <p:cNvPr id="542" name="Google Shape;542;p37"/>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21</a:t>
            </a:fld>
            <a:endParaRPr/>
          </a:p>
        </p:txBody>
      </p:sp>
      <p:pic>
        <p:nvPicPr>
          <p:cNvPr id="5" name="Picture 4">
            <a:extLst>
              <a:ext uri="{FF2B5EF4-FFF2-40B4-BE49-F238E27FC236}">
                <a16:creationId xmlns:a16="http://schemas.microsoft.com/office/drawing/2014/main" id="{4CE56B5B-EC8F-3232-4B4F-0DB8E085D83B}"/>
              </a:ext>
            </a:extLst>
          </p:cNvPr>
          <p:cNvPicPr>
            <a:picLocks noChangeAspect="1"/>
          </p:cNvPicPr>
          <p:nvPr/>
        </p:nvPicPr>
        <p:blipFill rotWithShape="1">
          <a:blip r:embed="rId3"/>
          <a:srcRect t="22754"/>
          <a:stretch/>
        </p:blipFill>
        <p:spPr>
          <a:xfrm>
            <a:off x="1574801" y="1169268"/>
            <a:ext cx="9144666" cy="5238532"/>
          </a:xfrm>
          <a:prstGeom prst="rect">
            <a:avLst/>
          </a:prstGeom>
        </p:spPr>
      </p:pic>
    </p:spTree>
    <p:extLst>
      <p:ext uri="{BB962C8B-B14F-4D97-AF65-F5344CB8AC3E}">
        <p14:creationId xmlns:p14="http://schemas.microsoft.com/office/powerpoint/2010/main" val="2678562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8"/>
          <p:cNvSpPr txBox="1">
            <a:spLocks noGrp="1"/>
          </p:cNvSpPr>
          <p:nvPr>
            <p:ph type="title"/>
          </p:nvPr>
        </p:nvSpPr>
        <p:spPr>
          <a:xfrm>
            <a:off x="1686811" y="449438"/>
            <a:ext cx="9975600" cy="676400"/>
          </a:xfrm>
          <a:prstGeom prst="rect">
            <a:avLst/>
          </a:prstGeom>
        </p:spPr>
        <p:txBody>
          <a:bodyPr spcFirstLastPara="1" vert="horz" wrap="square" lIns="121900" tIns="121900" rIns="121900" bIns="121900" rtlCol="0" anchor="t" anchorCtr="0">
            <a:noAutofit/>
          </a:bodyPr>
          <a:lstStyle/>
          <a:p>
            <a:pPr algn="l"/>
            <a:r>
              <a:rPr lang="en-GB" sz="3600" b="1" dirty="0">
                <a:solidFill>
                  <a:schemeClr val="tx2"/>
                </a:solidFill>
                <a:latin typeface="Times New Roman" panose="02020603050405020304" pitchFamily="18" charset="0"/>
                <a:ea typeface="Lato" panose="020B0604020202020204" charset="0"/>
                <a:cs typeface="Times New Roman" panose="02020603050405020304" pitchFamily="18" charset="0"/>
              </a:rPr>
              <a:t>2FA - TWO-FACTOR AUTHENTICATION</a:t>
            </a:r>
          </a:p>
        </p:txBody>
      </p:sp>
      <p:sp>
        <p:nvSpPr>
          <p:cNvPr id="550" name="Google Shape;550;p38"/>
          <p:cNvSpPr txBox="1">
            <a:spLocks noGrp="1"/>
          </p:cNvSpPr>
          <p:nvPr>
            <p:ph type="body" idx="1"/>
          </p:nvPr>
        </p:nvSpPr>
        <p:spPr>
          <a:xfrm>
            <a:off x="1535600" y="2944667"/>
            <a:ext cx="7624400" cy="3070400"/>
          </a:xfrm>
          <a:prstGeom prst="rect">
            <a:avLst/>
          </a:prstGeom>
        </p:spPr>
        <p:txBody>
          <a:bodyPr spcFirstLastPara="1" vert="horz" wrap="square" lIns="121900" tIns="121900" rIns="121900" bIns="121900" rtlCol="0" anchor="t" anchorCtr="0">
            <a:noAutofit/>
          </a:bodyPr>
          <a:lstStyle/>
          <a:p>
            <a:pPr marL="592663" indent="-457200">
              <a:buClrTx/>
              <a:buSzPts val="2000"/>
              <a:buFont typeface="Wingdings" panose="05000000000000000000" pitchFamily="2" charset="2"/>
              <a:buChar char="q"/>
            </a:pPr>
            <a:r>
              <a:rPr lang="en-GB" sz="2667" dirty="0"/>
              <a:t>“Your one-time code is…”</a:t>
            </a:r>
            <a:endParaRPr sz="2667" dirty="0"/>
          </a:p>
          <a:p>
            <a:pPr lvl="1" indent="-474121">
              <a:spcBef>
                <a:spcPts val="0"/>
              </a:spcBef>
              <a:buClrTx/>
              <a:buSzPts val="2000"/>
              <a:buFont typeface="Wingdings" panose="05000000000000000000" pitchFamily="2" charset="2"/>
              <a:buChar char="Ø"/>
            </a:pPr>
            <a:r>
              <a:rPr lang="en-GB" sz="2667" dirty="0"/>
              <a:t>SMS</a:t>
            </a:r>
            <a:endParaRPr sz="2667" dirty="0"/>
          </a:p>
          <a:p>
            <a:pPr lvl="1" indent="-474121">
              <a:spcBef>
                <a:spcPts val="0"/>
              </a:spcBef>
              <a:buClrTx/>
              <a:buSzPts val="2000"/>
              <a:buFont typeface="Wingdings" panose="05000000000000000000" pitchFamily="2" charset="2"/>
              <a:buChar char="Ø"/>
            </a:pPr>
            <a:r>
              <a:rPr lang="en-GB" sz="2667" dirty="0"/>
              <a:t>Phone Call</a:t>
            </a:r>
            <a:endParaRPr sz="2667" dirty="0"/>
          </a:p>
          <a:p>
            <a:pPr lvl="1" indent="-474121">
              <a:spcBef>
                <a:spcPts val="0"/>
              </a:spcBef>
              <a:buClrTx/>
              <a:buSzPts val="2000"/>
              <a:buFont typeface="Wingdings" panose="05000000000000000000" pitchFamily="2" charset="2"/>
              <a:buChar char="Ø"/>
            </a:pPr>
            <a:r>
              <a:rPr lang="en-GB" sz="2667" dirty="0"/>
              <a:t>Phone pop-up</a:t>
            </a:r>
            <a:endParaRPr sz="2667" dirty="0"/>
          </a:p>
          <a:p>
            <a:pPr indent="-474121">
              <a:buClrTx/>
              <a:buSzPts val="2000"/>
              <a:buFont typeface="Wingdings" panose="05000000000000000000" pitchFamily="2" charset="2"/>
              <a:buChar char="q"/>
            </a:pPr>
            <a:r>
              <a:rPr lang="en-GB" sz="2667" dirty="0"/>
              <a:t>Applications</a:t>
            </a:r>
            <a:endParaRPr sz="2667" dirty="0"/>
          </a:p>
          <a:p>
            <a:pPr lvl="1" indent="-474121">
              <a:spcBef>
                <a:spcPts val="0"/>
              </a:spcBef>
              <a:buClrTx/>
              <a:buSzPts val="2000"/>
              <a:buFont typeface="Wingdings" panose="05000000000000000000" pitchFamily="2" charset="2"/>
              <a:buChar char="Ø"/>
            </a:pPr>
            <a:r>
              <a:rPr lang="en-GB" sz="2667" dirty="0"/>
              <a:t>Google Authenticator</a:t>
            </a:r>
            <a:endParaRPr sz="2667" dirty="0"/>
          </a:p>
          <a:p>
            <a:pPr lvl="1" indent="-474121">
              <a:spcBef>
                <a:spcPts val="0"/>
              </a:spcBef>
              <a:buClrTx/>
              <a:buSzPts val="2000"/>
              <a:buFont typeface="Wingdings" panose="05000000000000000000" pitchFamily="2" charset="2"/>
              <a:buChar char="Ø"/>
            </a:pPr>
            <a:r>
              <a:rPr lang="en-US" sz="2667" dirty="0" err="1"/>
              <a:t>FreeOTP</a:t>
            </a:r>
            <a:r>
              <a:rPr lang="en-US" sz="2667" dirty="0"/>
              <a:t> </a:t>
            </a:r>
            <a:endParaRPr sz="2667" dirty="0"/>
          </a:p>
          <a:p>
            <a:pPr marL="0" indent="0">
              <a:spcBef>
                <a:spcPts val="2133"/>
              </a:spcBef>
              <a:spcAft>
                <a:spcPts val="2133"/>
              </a:spcAft>
              <a:buNone/>
            </a:pPr>
            <a:endParaRPr sz="2667" dirty="0"/>
          </a:p>
        </p:txBody>
      </p:sp>
      <p:grpSp>
        <p:nvGrpSpPr>
          <p:cNvPr id="551" name="Google Shape;551;p38"/>
          <p:cNvGrpSpPr/>
          <p:nvPr/>
        </p:nvGrpSpPr>
        <p:grpSpPr>
          <a:xfrm>
            <a:off x="9018790" y="1514290"/>
            <a:ext cx="2407005" cy="4500780"/>
            <a:chOff x="3983627" y="1676395"/>
            <a:chExt cx="1449538" cy="2881914"/>
          </a:xfrm>
        </p:grpSpPr>
        <p:sp>
          <p:nvSpPr>
            <p:cNvPr id="552" name="Google Shape;552;p38"/>
            <p:cNvSpPr/>
            <p:nvPr/>
          </p:nvSpPr>
          <p:spPr>
            <a:xfrm rot="-5400000">
              <a:off x="3276827" y="2404608"/>
              <a:ext cx="2860500" cy="1446900"/>
            </a:xfrm>
            <a:prstGeom prst="roundRect">
              <a:avLst>
                <a:gd name="adj" fmla="val 4551"/>
              </a:avLst>
            </a:prstGeom>
            <a:solidFill>
              <a:srgbClr val="CCCCCC"/>
            </a:solidFill>
            <a:ln>
              <a:noFill/>
            </a:ln>
          </p:spPr>
          <p:txBody>
            <a:bodyPr spcFirstLastPara="1" wrap="square" lIns="121900" tIns="121900" rIns="121900" bIns="121900" anchor="ctr" anchorCtr="0">
              <a:noAutofit/>
            </a:bodyPr>
            <a:lstStyle/>
            <a:p>
              <a:endParaRPr sz="2400"/>
            </a:p>
          </p:txBody>
        </p:sp>
        <p:sp>
          <p:nvSpPr>
            <p:cNvPr id="553" name="Google Shape;553;p38"/>
            <p:cNvSpPr/>
            <p:nvPr/>
          </p:nvSpPr>
          <p:spPr>
            <a:xfrm rot="-5400000">
              <a:off x="3279465" y="2383195"/>
              <a:ext cx="2860500" cy="1446900"/>
            </a:xfrm>
            <a:prstGeom prst="roundRect">
              <a:avLst>
                <a:gd name="adj" fmla="val 4551"/>
              </a:avLst>
            </a:prstGeom>
            <a:solidFill>
              <a:srgbClr val="EFEFEF"/>
            </a:solidFill>
            <a:ln>
              <a:noFill/>
            </a:ln>
          </p:spPr>
          <p:txBody>
            <a:bodyPr spcFirstLastPara="1" wrap="square" lIns="121900" tIns="121900" rIns="121900" bIns="121900" anchor="ctr" anchorCtr="0">
              <a:noAutofit/>
            </a:bodyPr>
            <a:lstStyle/>
            <a:p>
              <a:endParaRPr sz="2400"/>
            </a:p>
          </p:txBody>
        </p:sp>
        <p:sp>
          <p:nvSpPr>
            <p:cNvPr id="554" name="Google Shape;554;p38"/>
            <p:cNvSpPr/>
            <p:nvPr/>
          </p:nvSpPr>
          <p:spPr>
            <a:xfrm>
              <a:off x="4473243" y="4300359"/>
              <a:ext cx="472800" cy="768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endParaRPr sz="2400"/>
            </a:p>
          </p:txBody>
        </p:sp>
      </p:grpSp>
      <p:pic>
        <p:nvPicPr>
          <p:cNvPr id="555" name="Google Shape;555;p38"/>
          <p:cNvPicPr preferRelativeResize="0"/>
          <p:nvPr/>
        </p:nvPicPr>
        <p:blipFill rotWithShape="1">
          <a:blip r:embed="rId3">
            <a:alphaModFix/>
          </a:blip>
          <a:srcRect t="4035" b="4044"/>
          <a:stretch/>
        </p:blipFill>
        <p:spPr>
          <a:xfrm>
            <a:off x="9053790" y="1555525"/>
            <a:ext cx="2402400" cy="3858800"/>
          </a:xfrm>
          <a:prstGeom prst="round2SameRect">
            <a:avLst>
              <a:gd name="adj1" fmla="val 4129"/>
              <a:gd name="adj2" fmla="val 0"/>
            </a:avLst>
          </a:prstGeom>
          <a:noFill/>
          <a:ln>
            <a:noFill/>
          </a:ln>
        </p:spPr>
      </p:pic>
      <p:sp>
        <p:nvSpPr>
          <p:cNvPr id="556" name="Google Shape;556;p38"/>
          <p:cNvSpPr/>
          <p:nvPr/>
        </p:nvSpPr>
        <p:spPr>
          <a:xfrm flipH="1">
            <a:off x="8958256" y="2156352"/>
            <a:ext cx="2462800" cy="3858800"/>
          </a:xfrm>
          <a:prstGeom prst="rtTriangle">
            <a:avLst/>
          </a:prstGeom>
          <a:solidFill>
            <a:srgbClr val="000000">
              <a:alpha val="4620"/>
            </a:srgbClr>
          </a:solidFill>
          <a:ln>
            <a:noFill/>
          </a:ln>
        </p:spPr>
        <p:txBody>
          <a:bodyPr spcFirstLastPara="1" wrap="square" lIns="121900" tIns="121900" rIns="121900" bIns="121900" anchor="ctr" anchorCtr="0">
            <a:noAutofit/>
          </a:bodyPr>
          <a:lstStyle/>
          <a:p>
            <a:endParaRPr sz="2400"/>
          </a:p>
        </p:txBody>
      </p:sp>
      <p:sp>
        <p:nvSpPr>
          <p:cNvPr id="557" name="Google Shape;557;p38"/>
          <p:cNvSpPr txBox="1"/>
          <p:nvPr/>
        </p:nvSpPr>
        <p:spPr>
          <a:xfrm>
            <a:off x="1535600" y="1018267"/>
            <a:ext cx="6963200" cy="1662000"/>
          </a:xfrm>
          <a:prstGeom prst="rect">
            <a:avLst/>
          </a:prstGeom>
          <a:noFill/>
          <a:ln>
            <a:noFill/>
          </a:ln>
        </p:spPr>
        <p:txBody>
          <a:bodyPr spcFirstLastPara="1" wrap="square" lIns="121900" tIns="121900" rIns="121900" bIns="121900" anchor="t" anchorCtr="0">
            <a:noAutofit/>
          </a:bodyPr>
          <a:lstStyle/>
          <a:p>
            <a:pPr marL="609585" indent="-474121">
              <a:lnSpc>
                <a:spcPct val="115000"/>
              </a:lnSpc>
              <a:buSzPts val="2000"/>
              <a:buFont typeface="Wingdings" panose="05000000000000000000" pitchFamily="2" charset="2"/>
              <a:buChar char="q"/>
            </a:pPr>
            <a:r>
              <a:rPr lang="en-GB" sz="2667" dirty="0">
                <a:latin typeface="Lato"/>
                <a:ea typeface="Lato"/>
                <a:cs typeface="Lato"/>
                <a:sym typeface="Lato"/>
              </a:rPr>
              <a:t>What is 2FA?</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“Beyond” a username and password</a:t>
            </a: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Second form to prove it is you</a:t>
            </a: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Typically out-of-band</a:t>
            </a:r>
            <a:endParaRPr sz="2667" dirty="0">
              <a:latin typeface="Lato"/>
              <a:ea typeface="Lato"/>
              <a:cs typeface="Lato"/>
              <a:sym typeface="Lato"/>
            </a:endParaRPr>
          </a:p>
        </p:txBody>
      </p:sp>
      <p:sp>
        <p:nvSpPr>
          <p:cNvPr id="558" name="Google Shape;558;p38"/>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22</a:t>
            </a:fld>
            <a:endParaRPr/>
          </a:p>
        </p:txBody>
      </p:sp>
      <p:sp>
        <p:nvSpPr>
          <p:cNvPr id="559" name="Google Shape;559;p38"/>
          <p:cNvSpPr txBox="1"/>
          <p:nvPr/>
        </p:nvSpPr>
        <p:spPr>
          <a:xfrm>
            <a:off x="4445900" y="3429000"/>
            <a:ext cx="4000000" cy="17248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Email </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Snail Mail</a:t>
            </a:r>
            <a:endParaRPr sz="2667" dirty="0">
              <a:latin typeface="Lato"/>
              <a:ea typeface="Lato"/>
              <a:cs typeface="Lato"/>
              <a:sym typeface="Lato"/>
            </a:endParaRPr>
          </a:p>
          <a:p>
            <a:pPr marL="1219170">
              <a:lnSpc>
                <a:spcPct val="115000"/>
              </a:lnSpc>
              <a:spcBef>
                <a:spcPts val="2133"/>
              </a:spcBef>
              <a:spcAft>
                <a:spcPts val="2133"/>
              </a:spcAft>
            </a:pPr>
            <a:endParaRPr sz="2667" dirty="0">
              <a:latin typeface="Lato"/>
              <a:ea typeface="Lato"/>
              <a:cs typeface="Lato"/>
              <a:sym typeface="Lato"/>
            </a:endParaRPr>
          </a:p>
        </p:txBody>
      </p:sp>
    </p:spTree>
    <p:extLst>
      <p:ext uri="{BB962C8B-B14F-4D97-AF65-F5344CB8AC3E}">
        <p14:creationId xmlns:p14="http://schemas.microsoft.com/office/powerpoint/2010/main" val="3770005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98A5-29CD-C09C-D429-BDD3D675CFE3}"/>
              </a:ext>
            </a:extLst>
          </p:cNvPr>
          <p:cNvSpPr>
            <a:spLocks noGrp="1"/>
          </p:cNvSpPr>
          <p:nvPr>
            <p:ph type="title"/>
          </p:nvPr>
        </p:nvSpPr>
        <p:spPr/>
        <p:txBody>
          <a:bodyPr/>
          <a:lstStyle/>
          <a:p>
            <a:r>
              <a:rPr lang="en-GB" b="1" dirty="0">
                <a:latin typeface="Lato" panose="020B0604020202020204" charset="0"/>
                <a:ea typeface="Lato" panose="020B0604020202020204" charset="0"/>
                <a:cs typeface="Lato" panose="020B0604020202020204" charset="0"/>
              </a:rPr>
              <a:t>WHAT’S YOU PASSWORD?</a:t>
            </a:r>
            <a:endParaRPr lang="en-US" dirty="0"/>
          </a:p>
        </p:txBody>
      </p:sp>
      <p:sp>
        <p:nvSpPr>
          <p:cNvPr id="3" name="Text Placeholder 2">
            <a:extLst>
              <a:ext uri="{FF2B5EF4-FFF2-40B4-BE49-F238E27FC236}">
                <a16:creationId xmlns:a16="http://schemas.microsoft.com/office/drawing/2014/main" id="{AA22E8A3-CB7C-1CE5-AC14-EF602CCE668D}"/>
              </a:ext>
            </a:extLst>
          </p:cNvPr>
          <p:cNvSpPr>
            <a:spLocks noGrp="1"/>
          </p:cNvSpPr>
          <p:nvPr>
            <p:ph type="body" idx="1"/>
          </p:nvPr>
        </p:nvSpPr>
        <p:spPr/>
        <p:txBody>
          <a:bodyPr/>
          <a:lstStyle/>
          <a:p>
            <a:pPr marL="194729" indent="0">
              <a:buNone/>
            </a:pPr>
            <a:endParaRPr lang="en-US" dirty="0"/>
          </a:p>
        </p:txBody>
      </p:sp>
      <p:sp>
        <p:nvSpPr>
          <p:cNvPr id="4" name="Slide Number Placeholder 3">
            <a:extLst>
              <a:ext uri="{FF2B5EF4-FFF2-40B4-BE49-F238E27FC236}">
                <a16:creationId xmlns:a16="http://schemas.microsoft.com/office/drawing/2014/main" id="{2DF11A8E-2F6E-2BA0-F5E1-87E6F7CA2D75}"/>
              </a:ext>
            </a:extLst>
          </p:cNvPr>
          <p:cNvSpPr>
            <a:spLocks noGrp="1"/>
          </p:cNvSpPr>
          <p:nvPr>
            <p:ph type="sldNum" idx="4294967295"/>
          </p:nvPr>
        </p:nvSpPr>
        <p:spPr>
          <a:xfrm>
            <a:off x="11296611" y="6217623"/>
            <a:ext cx="731600" cy="524800"/>
          </a:xfrm>
        </p:spPr>
        <p:txBody>
          <a:bodyPr/>
          <a:lstStyle/>
          <a:p>
            <a:fld id="{00000000-1234-1234-1234-123412341234}" type="slidenum">
              <a:rPr lang="en-GB" smtClean="0"/>
              <a:pPr/>
              <a:t>23</a:t>
            </a:fld>
            <a:endParaRPr lang="en-GB"/>
          </a:p>
        </p:txBody>
      </p:sp>
      <p:pic>
        <p:nvPicPr>
          <p:cNvPr id="5" name="Online Media 4" title="What is Your Password?">
            <a:hlinkClick r:id="" action="ppaction://media"/>
            <a:extLst>
              <a:ext uri="{FF2B5EF4-FFF2-40B4-BE49-F238E27FC236}">
                <a16:creationId xmlns:a16="http://schemas.microsoft.com/office/drawing/2014/main" id="{A62FC7BE-83C7-260E-641B-CAADDBF1809D}"/>
              </a:ext>
            </a:extLst>
          </p:cNvPr>
          <p:cNvPicPr>
            <a:picLocks noRot="1" noChangeAspect="1"/>
          </p:cNvPicPr>
          <p:nvPr>
            <a:videoFile r:link="rId1"/>
          </p:nvPr>
        </p:nvPicPr>
        <p:blipFill>
          <a:blip r:embed="rId4"/>
          <a:stretch>
            <a:fillRect/>
          </a:stretch>
        </p:blipFill>
        <p:spPr>
          <a:xfrm>
            <a:off x="0" y="284480"/>
            <a:ext cx="12138025" cy="6858000"/>
          </a:xfrm>
          <a:prstGeom prst="rect">
            <a:avLst/>
          </a:prstGeom>
        </p:spPr>
      </p:pic>
    </p:spTree>
    <p:extLst>
      <p:ext uri="{BB962C8B-B14F-4D97-AF65-F5344CB8AC3E}">
        <p14:creationId xmlns:p14="http://schemas.microsoft.com/office/powerpoint/2010/main" val="18931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32"/>
          <p:cNvSpPr txBox="1">
            <a:spLocks noGrp="1"/>
          </p:cNvSpPr>
          <p:nvPr>
            <p:ph type="title"/>
          </p:nvPr>
        </p:nvSpPr>
        <p:spPr>
          <a:xfrm>
            <a:off x="2096817" y="224700"/>
            <a:ext cx="8455600" cy="842100"/>
          </a:xfrm>
          <a:prstGeom prst="rect">
            <a:avLst/>
          </a:prstGeom>
        </p:spPr>
        <p:txBody>
          <a:bodyPr spcFirstLastPara="1" vert="horz" wrap="square" lIns="121900" tIns="121900" rIns="121900" bIns="121900" rtlCol="0" anchor="t" anchorCtr="0">
            <a:noAutofit/>
          </a:bodyPr>
          <a:lstStyle/>
          <a:p>
            <a:r>
              <a:rPr lang="en-GB" sz="5333" b="1" dirty="0">
                <a:latin typeface="Lato" panose="020B0604020202020204" charset="0"/>
                <a:ea typeface="Lato" panose="020B0604020202020204" charset="0"/>
                <a:cs typeface="Lato" panose="020B0604020202020204" charset="0"/>
              </a:rPr>
              <a:t>SOCIAL ENGINEERING</a:t>
            </a:r>
          </a:p>
        </p:txBody>
      </p:sp>
      <p:sp>
        <p:nvSpPr>
          <p:cNvPr id="440" name="Google Shape;440;p32"/>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24</a:t>
            </a:fld>
            <a:endParaRPr/>
          </a:p>
        </p:txBody>
      </p:sp>
      <p:pic>
        <p:nvPicPr>
          <p:cNvPr id="2" name="Online Media 1" title="This is how hackers hack you using simple social engineering">
            <a:hlinkClick r:id="" action="ppaction://media"/>
            <a:extLst>
              <a:ext uri="{FF2B5EF4-FFF2-40B4-BE49-F238E27FC236}">
                <a16:creationId xmlns:a16="http://schemas.microsoft.com/office/drawing/2014/main" id="{2DDBB9BD-DD7D-B1F3-F6C3-6D14F23B1D3F}"/>
              </a:ext>
            </a:extLst>
          </p:cNvPr>
          <p:cNvPicPr>
            <a:picLocks noRot="1" noChangeAspect="1"/>
          </p:cNvPicPr>
          <p:nvPr>
            <a:videoFile r:link="rId1"/>
          </p:nvPr>
        </p:nvPicPr>
        <p:blipFill>
          <a:blip r:embed="rId4"/>
          <a:stretch>
            <a:fillRect/>
          </a:stretch>
        </p:blipFill>
        <p:spPr>
          <a:xfrm>
            <a:off x="53975" y="0"/>
            <a:ext cx="12138025" cy="6858000"/>
          </a:xfrm>
          <a:prstGeom prst="rect">
            <a:avLst/>
          </a:prstGeom>
        </p:spPr>
      </p:pic>
    </p:spTree>
    <p:extLst>
      <p:ext uri="{BB962C8B-B14F-4D97-AF65-F5344CB8AC3E}">
        <p14:creationId xmlns:p14="http://schemas.microsoft.com/office/powerpoint/2010/main" val="37297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2"/>
          <p:cNvPicPr preferRelativeResize="0"/>
          <p:nvPr/>
        </p:nvPicPr>
        <p:blipFill>
          <a:blip r:embed="rId3">
            <a:alphaModFix amt="23000"/>
          </a:blip>
          <a:stretch>
            <a:fillRect/>
          </a:stretch>
        </p:blipFill>
        <p:spPr>
          <a:xfrm>
            <a:off x="3471863" y="0"/>
            <a:ext cx="5248275" cy="6858000"/>
          </a:xfrm>
          <a:prstGeom prst="rect">
            <a:avLst/>
          </a:prstGeom>
          <a:noFill/>
          <a:ln>
            <a:noFill/>
          </a:ln>
        </p:spPr>
      </p:pic>
      <p:sp>
        <p:nvSpPr>
          <p:cNvPr id="438" name="Google Shape;438;p32"/>
          <p:cNvSpPr txBox="1">
            <a:spLocks noGrp="1"/>
          </p:cNvSpPr>
          <p:nvPr>
            <p:ph type="title"/>
          </p:nvPr>
        </p:nvSpPr>
        <p:spPr>
          <a:xfrm>
            <a:off x="1868217" y="1786800"/>
            <a:ext cx="8455600" cy="3284400"/>
          </a:xfrm>
          <a:prstGeom prst="rect">
            <a:avLst/>
          </a:prstGeom>
        </p:spPr>
        <p:txBody>
          <a:bodyPr spcFirstLastPara="1" vert="horz" wrap="square" lIns="121900" tIns="121900" rIns="121900" bIns="121900" rtlCol="0" anchor="t" anchorCtr="0">
            <a:noAutofit/>
          </a:bodyPr>
          <a:lstStyle/>
          <a:p>
            <a:r>
              <a:rPr lang="en-GB" sz="5333" b="1" dirty="0">
                <a:solidFill>
                  <a:schemeClr val="tx2"/>
                </a:solidFill>
                <a:latin typeface="Lato" panose="020B0604020202020204" charset="0"/>
                <a:ea typeface="Lato" panose="020B0604020202020204" charset="0"/>
                <a:cs typeface="Lato" panose="020B0604020202020204" charset="0"/>
              </a:rPr>
              <a:t>LINKS</a:t>
            </a:r>
            <a:br>
              <a:rPr lang="en-GB" sz="5333" b="1" dirty="0">
                <a:solidFill>
                  <a:schemeClr val="tx2"/>
                </a:solidFill>
                <a:latin typeface="Lato" panose="020B0604020202020204" charset="0"/>
                <a:ea typeface="Lato" panose="020B0604020202020204" charset="0"/>
                <a:cs typeface="Lato" panose="020B0604020202020204" charset="0"/>
              </a:rPr>
            </a:br>
            <a:r>
              <a:rPr lang="en-GB" sz="5333" b="1" dirty="0">
                <a:solidFill>
                  <a:schemeClr val="tx2"/>
                </a:solidFill>
                <a:latin typeface="Lato" panose="020B0604020202020204" charset="0"/>
                <a:ea typeface="Lato" panose="020B0604020202020204" charset="0"/>
                <a:cs typeface="Lato" panose="020B0604020202020204" charset="0"/>
              </a:rPr>
              <a:t>BEST PRACTICES</a:t>
            </a:r>
          </a:p>
        </p:txBody>
      </p:sp>
      <p:sp>
        <p:nvSpPr>
          <p:cNvPr id="440" name="Google Shape;440;p32"/>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25</a:t>
            </a:fld>
            <a:endParaRPr/>
          </a:p>
        </p:txBody>
      </p:sp>
    </p:spTree>
    <p:extLst>
      <p:ext uri="{BB962C8B-B14F-4D97-AF65-F5344CB8AC3E}">
        <p14:creationId xmlns:p14="http://schemas.microsoft.com/office/powerpoint/2010/main" val="2207197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39"/>
          <p:cNvPicPr preferRelativeResize="0"/>
          <p:nvPr/>
        </p:nvPicPr>
        <p:blipFill>
          <a:blip r:embed="rId3">
            <a:alphaModFix amt="55000"/>
          </a:blip>
          <a:stretch>
            <a:fillRect/>
          </a:stretch>
        </p:blipFill>
        <p:spPr>
          <a:xfrm>
            <a:off x="1528758" y="0"/>
            <a:ext cx="9134485" cy="6858000"/>
          </a:xfrm>
          <a:prstGeom prst="rect">
            <a:avLst/>
          </a:prstGeom>
          <a:noFill/>
          <a:ln>
            <a:noFill/>
          </a:ln>
        </p:spPr>
      </p:pic>
      <p:sp>
        <p:nvSpPr>
          <p:cNvPr id="566" name="Google Shape;566;p39"/>
          <p:cNvSpPr txBox="1">
            <a:spLocks noGrp="1"/>
          </p:cNvSpPr>
          <p:nvPr>
            <p:ph type="title"/>
          </p:nvPr>
        </p:nvSpPr>
        <p:spPr>
          <a:xfrm>
            <a:off x="1868217" y="1786800"/>
            <a:ext cx="8455600" cy="3284400"/>
          </a:xfrm>
          <a:prstGeom prst="rect">
            <a:avLst/>
          </a:prstGeom>
        </p:spPr>
        <p:txBody>
          <a:bodyPr spcFirstLastPara="1" vert="horz" wrap="square" lIns="121900" tIns="121900" rIns="121900" bIns="121900" rtlCol="0" anchor="t" anchorCtr="0">
            <a:noAutofit/>
          </a:bodyPr>
          <a:lstStyle/>
          <a:p>
            <a:r>
              <a:rPr lang="en-GB" sz="5333" b="1" dirty="0">
                <a:latin typeface="Times New Roman" panose="02020603050405020304" pitchFamily="18" charset="0"/>
                <a:ea typeface="Lato" panose="020B0604020202020204" charset="0"/>
                <a:cs typeface="Times New Roman" panose="02020603050405020304" pitchFamily="18" charset="0"/>
              </a:rPr>
              <a:t>JUST</a:t>
            </a:r>
            <a:br>
              <a:rPr lang="en-GB" sz="5333" b="1" dirty="0">
                <a:latin typeface="Times New Roman" panose="02020603050405020304" pitchFamily="18" charset="0"/>
                <a:ea typeface="Lato" panose="020B0604020202020204" charset="0"/>
                <a:cs typeface="Times New Roman" panose="02020603050405020304" pitchFamily="18" charset="0"/>
              </a:rPr>
            </a:br>
            <a:r>
              <a:rPr lang="en-GB" sz="5333" b="1" dirty="0">
                <a:latin typeface="Times New Roman" panose="02020603050405020304" pitchFamily="18" charset="0"/>
                <a:ea typeface="Lato" panose="020B0604020202020204" charset="0"/>
                <a:cs typeface="Times New Roman" panose="02020603050405020304" pitchFamily="18" charset="0"/>
              </a:rPr>
              <a:t>A LITTLE</a:t>
            </a:r>
            <a:br>
              <a:rPr lang="en-GB" sz="5333" b="1" dirty="0">
                <a:latin typeface="Times New Roman" panose="02020603050405020304" pitchFamily="18" charset="0"/>
                <a:ea typeface="Lato" panose="020B0604020202020204" charset="0"/>
                <a:cs typeface="Times New Roman" panose="02020603050405020304" pitchFamily="18" charset="0"/>
              </a:rPr>
            </a:br>
            <a:r>
              <a:rPr lang="en-GB" sz="5333" b="1" dirty="0">
                <a:latin typeface="Times New Roman" panose="02020603050405020304" pitchFamily="18" charset="0"/>
                <a:ea typeface="Lato" panose="020B0604020202020204" charset="0"/>
                <a:cs typeface="Times New Roman" panose="02020603050405020304" pitchFamily="18" charset="0"/>
              </a:rPr>
              <a:t>CLICK</a:t>
            </a:r>
          </a:p>
        </p:txBody>
      </p:sp>
      <p:sp>
        <p:nvSpPr>
          <p:cNvPr id="568" name="Google Shape;568;p39"/>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26</a:t>
            </a:fld>
            <a:endParaRPr/>
          </a:p>
        </p:txBody>
      </p:sp>
    </p:spTree>
    <p:extLst>
      <p:ext uri="{BB962C8B-B14F-4D97-AF65-F5344CB8AC3E}">
        <p14:creationId xmlns:p14="http://schemas.microsoft.com/office/powerpoint/2010/main" val="2619952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0"/>
          <p:cNvSpPr txBox="1">
            <a:spLocks noGrp="1"/>
          </p:cNvSpPr>
          <p:nvPr>
            <p:ph type="title"/>
          </p:nvPr>
        </p:nvSpPr>
        <p:spPr>
          <a:xfrm>
            <a:off x="1360589" y="1138609"/>
            <a:ext cx="9723339" cy="1218800"/>
          </a:xfrm>
          <a:prstGeom prst="rect">
            <a:avLst/>
          </a:prstGeom>
        </p:spPr>
        <p:txBody>
          <a:bodyPr spcFirstLastPara="1" vert="horz" wrap="square" lIns="121900" tIns="121900" rIns="121900" bIns="121900" rtlCol="0" anchor="t" anchorCtr="0">
            <a:noAutofit/>
          </a:bodyPr>
          <a:lstStyle/>
          <a:p>
            <a:pPr marL="457189" indent="-457189" algn="l">
              <a:buFont typeface="Wingdings" panose="05000000000000000000" pitchFamily="2" charset="2"/>
              <a:buChar char="v"/>
            </a:pPr>
            <a:r>
              <a:rPr lang="en-GB" dirty="0">
                <a:latin typeface="Lato" panose="020B0604020202020204" charset="0"/>
                <a:ea typeface="Lato" panose="020B0604020202020204" charset="0"/>
                <a:cs typeface="Lato" panose="020B0604020202020204" charset="0"/>
              </a:rPr>
              <a:t>Is the link safe in 4 steps</a:t>
            </a:r>
            <a:endParaRPr dirty="0">
              <a:latin typeface="Lato" panose="020B0604020202020204" charset="0"/>
              <a:ea typeface="Lato" panose="020B0604020202020204" charset="0"/>
              <a:cs typeface="Lato" panose="020B0604020202020204" charset="0"/>
            </a:endParaRPr>
          </a:p>
        </p:txBody>
      </p:sp>
      <p:sp>
        <p:nvSpPr>
          <p:cNvPr id="574" name="Google Shape;574;p40"/>
          <p:cNvSpPr txBox="1"/>
          <p:nvPr/>
        </p:nvSpPr>
        <p:spPr>
          <a:xfrm>
            <a:off x="1037755" y="1856237"/>
            <a:ext cx="2494800" cy="592000"/>
          </a:xfrm>
          <a:prstGeom prst="rect">
            <a:avLst/>
          </a:prstGeom>
          <a:noFill/>
          <a:ln>
            <a:noFill/>
          </a:ln>
        </p:spPr>
        <p:txBody>
          <a:bodyPr spcFirstLastPara="1" wrap="square" lIns="121900" tIns="121900" rIns="121900" bIns="121900" anchor="ctr" anchorCtr="0">
            <a:noAutofit/>
          </a:bodyPr>
          <a:lstStyle/>
          <a:p>
            <a:r>
              <a:rPr lang="en-GB" sz="2133" dirty="0">
                <a:latin typeface="Lato" panose="020B0604020202020204" charset="0"/>
                <a:ea typeface="Lato" panose="020B0604020202020204" charset="0"/>
                <a:cs typeface="Lato" panose="020B0604020202020204" charset="0"/>
                <a:sym typeface="Montserrat"/>
              </a:rPr>
              <a:t>1. Verify</a:t>
            </a:r>
            <a:endParaRPr sz="2400" dirty="0">
              <a:latin typeface="Lato" panose="020B0604020202020204" charset="0"/>
              <a:ea typeface="Lato" panose="020B0604020202020204" charset="0"/>
              <a:cs typeface="Lato" panose="020B0604020202020204" charset="0"/>
            </a:endParaRPr>
          </a:p>
        </p:txBody>
      </p:sp>
      <p:sp>
        <p:nvSpPr>
          <p:cNvPr id="575" name="Google Shape;575;p40"/>
          <p:cNvSpPr txBox="1"/>
          <p:nvPr/>
        </p:nvSpPr>
        <p:spPr>
          <a:xfrm>
            <a:off x="206782" y="2414955"/>
            <a:ext cx="3677200" cy="1595200"/>
          </a:xfrm>
          <a:prstGeom prst="rect">
            <a:avLst/>
          </a:prstGeom>
          <a:noFill/>
          <a:ln>
            <a:noFill/>
          </a:ln>
        </p:spPr>
        <p:txBody>
          <a:bodyPr spcFirstLastPara="1" wrap="square" lIns="121900" tIns="121900" rIns="121900" bIns="121900" anchor="ctr" anchorCtr="0">
            <a:noAutofit/>
          </a:bodyPr>
          <a:lstStyle/>
          <a:p>
            <a:pPr marL="609585"/>
            <a:r>
              <a:rPr lang="en-GB" sz="2400" dirty="0">
                <a:latin typeface="Lato" panose="020B0604020202020204" charset="0"/>
                <a:ea typeface="Lato" panose="020B0604020202020204" charset="0"/>
                <a:cs typeface="Lato" panose="020B0604020202020204" charset="0"/>
                <a:sym typeface="Lato"/>
              </a:rPr>
              <a:t>Were you expecting to receive a link? </a:t>
            </a:r>
            <a:endParaRPr sz="2400" dirty="0">
              <a:latin typeface="Lato" panose="020B0604020202020204" charset="0"/>
              <a:ea typeface="Lato" panose="020B0604020202020204" charset="0"/>
              <a:cs typeface="Lato" panose="020B0604020202020204" charset="0"/>
              <a:sym typeface="Lato"/>
            </a:endParaRPr>
          </a:p>
          <a:p>
            <a:pPr marL="1219170" lvl="1" indent="-423323">
              <a:buSzPts val="1400"/>
              <a:buFont typeface="Wingdings" panose="05000000000000000000" pitchFamily="2" charset="2"/>
              <a:buChar char="Ø"/>
            </a:pPr>
            <a:r>
              <a:rPr lang="en-GB" sz="2400" dirty="0">
                <a:latin typeface="Lato" panose="020B0604020202020204" charset="0"/>
                <a:ea typeface="Lato" panose="020B0604020202020204" charset="0"/>
                <a:cs typeface="Lato" panose="020B0604020202020204" charset="0"/>
                <a:sym typeface="Lato"/>
              </a:rPr>
              <a:t>Not just email!</a:t>
            </a:r>
            <a:endParaRPr sz="2400" dirty="0">
              <a:latin typeface="Lato" panose="020B0604020202020204" charset="0"/>
              <a:ea typeface="Lato" panose="020B0604020202020204" charset="0"/>
              <a:cs typeface="Lato" panose="020B0604020202020204" charset="0"/>
              <a:sym typeface="Lato"/>
            </a:endParaRPr>
          </a:p>
          <a:p>
            <a:pPr marL="1219170" lvl="1" indent="-423323">
              <a:buSzPts val="1400"/>
              <a:buFont typeface="Wingdings" panose="05000000000000000000" pitchFamily="2" charset="2"/>
              <a:buChar char="Ø"/>
            </a:pPr>
            <a:r>
              <a:rPr lang="en-GB" sz="2400" dirty="0">
                <a:latin typeface="Lato" panose="020B0604020202020204" charset="0"/>
                <a:ea typeface="Lato" panose="020B0604020202020204" charset="0"/>
                <a:cs typeface="Lato" panose="020B0604020202020204" charset="0"/>
                <a:sym typeface="Lato"/>
              </a:rPr>
              <a:t>Social Media</a:t>
            </a:r>
            <a:endParaRPr sz="2400" dirty="0">
              <a:latin typeface="Lato" panose="020B0604020202020204" charset="0"/>
              <a:ea typeface="Lato" panose="020B0604020202020204" charset="0"/>
              <a:cs typeface="Lato" panose="020B0604020202020204" charset="0"/>
              <a:sym typeface="Lato"/>
            </a:endParaRPr>
          </a:p>
          <a:p>
            <a:pPr marL="1219170" lvl="1" indent="-423323">
              <a:buSzPts val="1400"/>
              <a:buFont typeface="Wingdings" panose="05000000000000000000" pitchFamily="2" charset="2"/>
              <a:buChar char="Ø"/>
            </a:pPr>
            <a:r>
              <a:rPr lang="en-GB" sz="2400" dirty="0">
                <a:latin typeface="Lato" panose="020B0604020202020204" charset="0"/>
                <a:ea typeface="Lato" panose="020B0604020202020204" charset="0"/>
                <a:cs typeface="Lato" panose="020B0604020202020204" charset="0"/>
                <a:sym typeface="Lato"/>
              </a:rPr>
              <a:t>SMS/iMessage</a:t>
            </a:r>
            <a:endParaRPr sz="2400" dirty="0">
              <a:latin typeface="Lato" panose="020B0604020202020204" charset="0"/>
              <a:ea typeface="Lato" panose="020B0604020202020204" charset="0"/>
              <a:cs typeface="Lato" panose="020B0604020202020204" charset="0"/>
              <a:sym typeface="Lato"/>
            </a:endParaRPr>
          </a:p>
        </p:txBody>
      </p:sp>
      <p:sp>
        <p:nvSpPr>
          <p:cNvPr id="576" name="Google Shape;576;p40"/>
          <p:cNvSpPr txBox="1"/>
          <p:nvPr/>
        </p:nvSpPr>
        <p:spPr>
          <a:xfrm>
            <a:off x="1102467" y="4134981"/>
            <a:ext cx="2494800" cy="592000"/>
          </a:xfrm>
          <a:prstGeom prst="rect">
            <a:avLst/>
          </a:prstGeom>
          <a:noFill/>
          <a:ln>
            <a:noFill/>
          </a:ln>
        </p:spPr>
        <p:txBody>
          <a:bodyPr spcFirstLastPara="1" wrap="square" lIns="121900" tIns="121900" rIns="121900" bIns="121900" anchor="ctr" anchorCtr="0">
            <a:noAutofit/>
          </a:bodyPr>
          <a:lstStyle/>
          <a:p>
            <a:r>
              <a:rPr lang="en-GB" sz="2133" dirty="0">
                <a:latin typeface="Lato" panose="020B0604020202020204" charset="0"/>
                <a:ea typeface="Lato" panose="020B0604020202020204" charset="0"/>
                <a:cs typeface="Lato" panose="020B0604020202020204" charset="0"/>
                <a:sym typeface="Montserrat"/>
              </a:rPr>
              <a:t>2. Hover</a:t>
            </a:r>
            <a:endParaRPr sz="2400" dirty="0">
              <a:latin typeface="Lato" panose="020B0604020202020204" charset="0"/>
              <a:ea typeface="Lato" panose="020B0604020202020204" charset="0"/>
              <a:cs typeface="Lato" panose="020B0604020202020204" charset="0"/>
            </a:endParaRPr>
          </a:p>
        </p:txBody>
      </p:sp>
      <p:sp>
        <p:nvSpPr>
          <p:cNvPr id="577" name="Google Shape;577;p40"/>
          <p:cNvSpPr txBox="1"/>
          <p:nvPr/>
        </p:nvSpPr>
        <p:spPr>
          <a:xfrm>
            <a:off x="947415" y="4891322"/>
            <a:ext cx="3293200" cy="922400"/>
          </a:xfrm>
          <a:prstGeom prst="rect">
            <a:avLst/>
          </a:prstGeom>
          <a:noFill/>
          <a:ln>
            <a:noFill/>
          </a:ln>
        </p:spPr>
        <p:txBody>
          <a:bodyPr spcFirstLastPara="1" wrap="square" lIns="121900" tIns="121900" rIns="121900" bIns="121900" anchor="ctr" anchorCtr="0">
            <a:noAutofit/>
          </a:bodyPr>
          <a:lstStyle/>
          <a:p>
            <a:pPr>
              <a:lnSpc>
                <a:spcPct val="115000"/>
              </a:lnSpc>
              <a:spcAft>
                <a:spcPts val="2133"/>
              </a:spcAft>
            </a:pPr>
            <a:r>
              <a:rPr lang="en-GB" sz="2400" dirty="0">
                <a:latin typeface="Lato" panose="020B0604020202020204" charset="0"/>
                <a:ea typeface="Lato" panose="020B0604020202020204" charset="0"/>
                <a:cs typeface="Lato" panose="020B0604020202020204" charset="0"/>
                <a:sym typeface="Lato"/>
              </a:rPr>
              <a:t>Hover over the link to ensure that it leads where it says it does</a:t>
            </a:r>
            <a:endParaRPr sz="2400" dirty="0">
              <a:latin typeface="Lato" panose="020B0604020202020204" charset="0"/>
              <a:ea typeface="Lato" panose="020B0604020202020204" charset="0"/>
              <a:cs typeface="Lato" panose="020B0604020202020204" charset="0"/>
              <a:sym typeface="Lato"/>
            </a:endParaRPr>
          </a:p>
        </p:txBody>
      </p:sp>
      <p:sp>
        <p:nvSpPr>
          <p:cNvPr id="578" name="Google Shape;578;p40"/>
          <p:cNvSpPr txBox="1"/>
          <p:nvPr/>
        </p:nvSpPr>
        <p:spPr>
          <a:xfrm>
            <a:off x="8622706" y="3570582"/>
            <a:ext cx="2494800" cy="592000"/>
          </a:xfrm>
          <a:prstGeom prst="rect">
            <a:avLst/>
          </a:prstGeom>
          <a:noFill/>
          <a:ln>
            <a:noFill/>
          </a:ln>
        </p:spPr>
        <p:txBody>
          <a:bodyPr spcFirstLastPara="1" wrap="square" lIns="121900" tIns="121900" rIns="121900" bIns="121900" anchor="ctr" anchorCtr="0">
            <a:noAutofit/>
          </a:bodyPr>
          <a:lstStyle/>
          <a:p>
            <a:r>
              <a:rPr lang="en-GB" sz="2133" dirty="0">
                <a:latin typeface="Lato" panose="020B0604020202020204" charset="0"/>
                <a:ea typeface="Lato" panose="020B0604020202020204" charset="0"/>
                <a:cs typeface="Lato" panose="020B0604020202020204" charset="0"/>
                <a:sym typeface="Montserrat"/>
              </a:rPr>
              <a:t>3. Sniff test</a:t>
            </a:r>
            <a:endParaRPr sz="2400" dirty="0">
              <a:latin typeface="Lato" panose="020B0604020202020204" charset="0"/>
              <a:ea typeface="Lato" panose="020B0604020202020204" charset="0"/>
              <a:cs typeface="Lato" panose="020B0604020202020204" charset="0"/>
            </a:endParaRPr>
          </a:p>
        </p:txBody>
      </p:sp>
      <p:sp>
        <p:nvSpPr>
          <p:cNvPr id="579" name="Google Shape;579;p40"/>
          <p:cNvSpPr txBox="1"/>
          <p:nvPr/>
        </p:nvSpPr>
        <p:spPr>
          <a:xfrm>
            <a:off x="7977771" y="4212591"/>
            <a:ext cx="4469877" cy="1918400"/>
          </a:xfrm>
          <a:prstGeom prst="rect">
            <a:avLst/>
          </a:prstGeom>
          <a:noFill/>
          <a:ln>
            <a:noFill/>
          </a:ln>
        </p:spPr>
        <p:txBody>
          <a:bodyPr spcFirstLastPara="1" wrap="square" lIns="121900" tIns="121900" rIns="121900" bIns="121900" anchor="ctr" anchorCtr="0">
            <a:noAutofit/>
          </a:bodyPr>
          <a:lstStyle/>
          <a:p>
            <a:pPr>
              <a:spcAft>
                <a:spcPts val="2133"/>
              </a:spcAft>
            </a:pPr>
            <a:r>
              <a:rPr lang="en-GB" sz="2400" dirty="0">
                <a:latin typeface="Lato" panose="020B0604020202020204" charset="0"/>
                <a:ea typeface="Lato" panose="020B0604020202020204" charset="0"/>
                <a:cs typeface="Lato" panose="020B0604020202020204" charset="0"/>
                <a:sym typeface="Lato"/>
              </a:rPr>
              <a:t>Is it a site you recognize?</a:t>
            </a:r>
          </a:p>
          <a:p>
            <a:pPr>
              <a:spcAft>
                <a:spcPts val="2133"/>
              </a:spcAft>
            </a:pPr>
            <a:r>
              <a:rPr lang="en-GB" sz="2400" dirty="0">
                <a:latin typeface="Lato" panose="020B0604020202020204" charset="0"/>
                <a:ea typeface="Lato" panose="020B0604020202020204" charset="0"/>
                <a:cs typeface="Lato" panose="020B0604020202020204" charset="0"/>
                <a:sym typeface="Lato"/>
              </a:rPr>
              <a:t>Does it feel “familiar” to you?</a:t>
            </a:r>
          </a:p>
          <a:p>
            <a:pPr>
              <a:spcAft>
                <a:spcPts val="2133"/>
              </a:spcAft>
            </a:pPr>
            <a:r>
              <a:rPr lang="en-GB" sz="2400" dirty="0">
                <a:latin typeface="Lato" panose="020B0604020202020204" charset="0"/>
                <a:ea typeface="Lato" panose="020B0604020202020204" charset="0"/>
                <a:cs typeface="Lato" panose="020B0604020202020204" charset="0"/>
                <a:sym typeface="Lato"/>
              </a:rPr>
              <a:t>Be sceptical</a:t>
            </a:r>
            <a:endParaRPr sz="2400" dirty="0">
              <a:latin typeface="Lato" panose="020B0604020202020204" charset="0"/>
              <a:ea typeface="Lato" panose="020B0604020202020204" charset="0"/>
              <a:cs typeface="Lato" panose="020B0604020202020204" charset="0"/>
              <a:sym typeface="Lato"/>
            </a:endParaRPr>
          </a:p>
        </p:txBody>
      </p:sp>
      <p:sp>
        <p:nvSpPr>
          <p:cNvPr id="580" name="Google Shape;580;p40"/>
          <p:cNvSpPr txBox="1"/>
          <p:nvPr/>
        </p:nvSpPr>
        <p:spPr>
          <a:xfrm>
            <a:off x="8409796" y="1894958"/>
            <a:ext cx="2494800" cy="592000"/>
          </a:xfrm>
          <a:prstGeom prst="rect">
            <a:avLst/>
          </a:prstGeom>
          <a:noFill/>
          <a:ln>
            <a:noFill/>
          </a:ln>
        </p:spPr>
        <p:txBody>
          <a:bodyPr spcFirstLastPara="1" wrap="square" lIns="121900" tIns="121900" rIns="121900" bIns="121900" anchor="ctr" anchorCtr="0">
            <a:noAutofit/>
          </a:bodyPr>
          <a:lstStyle/>
          <a:p>
            <a:r>
              <a:rPr lang="en-GB" sz="2133" dirty="0">
                <a:latin typeface="Lato" panose="020B0604020202020204" charset="0"/>
                <a:ea typeface="Lato" panose="020B0604020202020204" charset="0"/>
                <a:cs typeface="Lato" panose="020B0604020202020204" charset="0"/>
                <a:sym typeface="Montserrat"/>
              </a:rPr>
              <a:t>4. Click</a:t>
            </a:r>
            <a:endParaRPr sz="2400" dirty="0">
              <a:latin typeface="Lato" panose="020B0604020202020204" charset="0"/>
              <a:ea typeface="Lato" panose="020B0604020202020204" charset="0"/>
              <a:cs typeface="Lato" panose="020B0604020202020204" charset="0"/>
            </a:endParaRPr>
          </a:p>
        </p:txBody>
      </p:sp>
      <p:sp>
        <p:nvSpPr>
          <p:cNvPr id="581" name="Google Shape;581;p40"/>
          <p:cNvSpPr txBox="1"/>
          <p:nvPr/>
        </p:nvSpPr>
        <p:spPr>
          <a:xfrm>
            <a:off x="8269056" y="2312176"/>
            <a:ext cx="3691611" cy="1518400"/>
          </a:xfrm>
          <a:prstGeom prst="rect">
            <a:avLst/>
          </a:prstGeom>
          <a:noFill/>
          <a:ln>
            <a:noFill/>
          </a:ln>
        </p:spPr>
        <p:txBody>
          <a:bodyPr spcFirstLastPara="1" wrap="square" lIns="121900" tIns="121900" rIns="121900" bIns="121900" anchor="t" anchorCtr="0">
            <a:noAutofit/>
          </a:bodyPr>
          <a:lstStyle/>
          <a:p>
            <a:pPr>
              <a:spcAft>
                <a:spcPts val="2133"/>
              </a:spcAft>
            </a:pPr>
            <a:r>
              <a:rPr lang="en-GB" sz="2400" dirty="0">
                <a:latin typeface="Lato" panose="020B0604020202020204" charset="0"/>
                <a:ea typeface="Lato" panose="020B0604020202020204" charset="0"/>
                <a:cs typeface="Lato" panose="020B0604020202020204" charset="0"/>
                <a:sym typeface="Lato"/>
              </a:rPr>
              <a:t>If it passes the three previous tests, it should be okay to browse to</a:t>
            </a:r>
            <a:endParaRPr sz="2400" dirty="0">
              <a:latin typeface="Lato" panose="020B0604020202020204" charset="0"/>
              <a:ea typeface="Lato" panose="020B0604020202020204" charset="0"/>
              <a:cs typeface="Lato" panose="020B0604020202020204" charset="0"/>
              <a:sym typeface="Lato"/>
            </a:endParaRPr>
          </a:p>
        </p:txBody>
      </p:sp>
      <p:cxnSp>
        <p:nvCxnSpPr>
          <p:cNvPr id="582" name="Google Shape;582;p40"/>
          <p:cNvCxnSpPr/>
          <p:nvPr/>
        </p:nvCxnSpPr>
        <p:spPr>
          <a:xfrm flipH="1">
            <a:off x="947400" y="1972073"/>
            <a:ext cx="10222000" cy="14000"/>
          </a:xfrm>
          <a:prstGeom prst="straightConnector1">
            <a:avLst/>
          </a:prstGeom>
          <a:noFill/>
          <a:ln w="9525" cap="flat" cmpd="sng">
            <a:solidFill>
              <a:srgbClr val="B7B7B7"/>
            </a:solidFill>
            <a:prstDash val="solid"/>
            <a:round/>
            <a:headEnd type="none" w="med" len="med"/>
            <a:tailEnd type="none" w="med" len="med"/>
          </a:ln>
        </p:spPr>
      </p:cxnSp>
      <p:cxnSp>
        <p:nvCxnSpPr>
          <p:cNvPr id="583" name="Google Shape;583;p40"/>
          <p:cNvCxnSpPr/>
          <p:nvPr/>
        </p:nvCxnSpPr>
        <p:spPr>
          <a:xfrm flipH="1">
            <a:off x="947415" y="4220741"/>
            <a:ext cx="3062000" cy="14000"/>
          </a:xfrm>
          <a:prstGeom prst="straightConnector1">
            <a:avLst/>
          </a:prstGeom>
          <a:noFill/>
          <a:ln w="9525" cap="flat" cmpd="sng">
            <a:solidFill>
              <a:srgbClr val="FFFFFF"/>
            </a:solidFill>
            <a:prstDash val="dot"/>
            <a:round/>
            <a:headEnd type="none" w="med" len="med"/>
            <a:tailEnd type="none" w="med" len="med"/>
          </a:ln>
        </p:spPr>
      </p:cxnSp>
      <p:cxnSp>
        <p:nvCxnSpPr>
          <p:cNvPr id="584" name="Google Shape;584;p40"/>
          <p:cNvCxnSpPr/>
          <p:nvPr/>
        </p:nvCxnSpPr>
        <p:spPr>
          <a:xfrm flipH="1">
            <a:off x="8126196" y="4198591"/>
            <a:ext cx="3062000" cy="14000"/>
          </a:xfrm>
          <a:prstGeom prst="straightConnector1">
            <a:avLst/>
          </a:prstGeom>
          <a:noFill/>
          <a:ln w="9525" cap="flat" cmpd="sng">
            <a:solidFill>
              <a:srgbClr val="FFFFFF"/>
            </a:solidFill>
            <a:prstDash val="dot"/>
            <a:round/>
            <a:headEnd type="none" w="med" len="med"/>
            <a:tailEnd type="none" w="med" len="med"/>
          </a:ln>
        </p:spPr>
      </p:cxnSp>
      <p:cxnSp>
        <p:nvCxnSpPr>
          <p:cNvPr id="585" name="Google Shape;585;p40"/>
          <p:cNvCxnSpPr/>
          <p:nvPr/>
        </p:nvCxnSpPr>
        <p:spPr>
          <a:xfrm flipH="1">
            <a:off x="515955" y="6159063"/>
            <a:ext cx="10222000" cy="14000"/>
          </a:xfrm>
          <a:prstGeom prst="straightConnector1">
            <a:avLst/>
          </a:prstGeom>
          <a:noFill/>
          <a:ln w="9525" cap="flat" cmpd="sng">
            <a:solidFill>
              <a:srgbClr val="B7B7B7"/>
            </a:solidFill>
            <a:prstDash val="solid"/>
            <a:round/>
            <a:headEnd type="none" w="med" len="med"/>
            <a:tailEnd type="none" w="med" len="med"/>
          </a:ln>
        </p:spPr>
      </p:cxnSp>
      <p:sp>
        <p:nvSpPr>
          <p:cNvPr id="586" name="Google Shape;586;p40"/>
          <p:cNvSpPr/>
          <p:nvPr/>
        </p:nvSpPr>
        <p:spPr>
          <a:xfrm>
            <a:off x="4164609" y="2214368"/>
            <a:ext cx="3750800" cy="3716400"/>
          </a:xfrm>
          <a:prstGeom prst="pie">
            <a:avLst>
              <a:gd name="adj1" fmla="val 10795717"/>
              <a:gd name="adj2" fmla="val 16201261"/>
            </a:avLst>
          </a:prstGeom>
          <a:solidFill>
            <a:srgbClr val="9BC5E9"/>
          </a:solidFill>
          <a:ln>
            <a:noFill/>
          </a:ln>
        </p:spPr>
        <p:txBody>
          <a:bodyPr spcFirstLastPara="1" wrap="square" lIns="121900" tIns="121900" rIns="121900" bIns="121900" anchor="ctr" anchorCtr="0">
            <a:noAutofit/>
          </a:bodyPr>
          <a:lstStyle/>
          <a:p>
            <a:endParaRPr sz="2400"/>
          </a:p>
        </p:txBody>
      </p:sp>
      <p:sp>
        <p:nvSpPr>
          <p:cNvPr id="587" name="Google Shape;587;p40"/>
          <p:cNvSpPr/>
          <p:nvPr/>
        </p:nvSpPr>
        <p:spPr>
          <a:xfrm rot="5400000">
            <a:off x="4181748" y="2197168"/>
            <a:ext cx="3716400" cy="3750800"/>
          </a:xfrm>
          <a:prstGeom prst="pie">
            <a:avLst>
              <a:gd name="adj1" fmla="val 10795717"/>
              <a:gd name="adj2" fmla="val 16201261"/>
            </a:avLst>
          </a:prstGeom>
          <a:solidFill>
            <a:srgbClr val="0D47A1"/>
          </a:solidFill>
          <a:ln>
            <a:noFill/>
          </a:ln>
        </p:spPr>
        <p:txBody>
          <a:bodyPr spcFirstLastPara="1" wrap="square" lIns="121900" tIns="121900" rIns="121900" bIns="121900" anchor="ctr" anchorCtr="0">
            <a:noAutofit/>
          </a:bodyPr>
          <a:lstStyle/>
          <a:p>
            <a:endParaRPr sz="2400"/>
          </a:p>
        </p:txBody>
      </p:sp>
      <p:sp>
        <p:nvSpPr>
          <p:cNvPr id="588" name="Google Shape;588;p40"/>
          <p:cNvSpPr/>
          <p:nvPr/>
        </p:nvSpPr>
        <p:spPr>
          <a:xfrm rot="10800000">
            <a:off x="4164548" y="2214353"/>
            <a:ext cx="3750800" cy="3716400"/>
          </a:xfrm>
          <a:prstGeom prst="pie">
            <a:avLst>
              <a:gd name="adj1" fmla="val 10795717"/>
              <a:gd name="adj2" fmla="val 16201261"/>
            </a:avLst>
          </a:prstGeom>
          <a:solidFill>
            <a:srgbClr val="1976D2"/>
          </a:solidFill>
          <a:ln>
            <a:noFill/>
          </a:ln>
        </p:spPr>
        <p:txBody>
          <a:bodyPr spcFirstLastPara="1" wrap="square" lIns="121900" tIns="121900" rIns="121900" bIns="121900" anchor="ctr" anchorCtr="0">
            <a:noAutofit/>
          </a:bodyPr>
          <a:lstStyle/>
          <a:p>
            <a:endParaRPr sz="2400"/>
          </a:p>
        </p:txBody>
      </p:sp>
      <p:sp>
        <p:nvSpPr>
          <p:cNvPr id="589" name="Google Shape;589;p40"/>
          <p:cNvSpPr/>
          <p:nvPr/>
        </p:nvSpPr>
        <p:spPr>
          <a:xfrm rot="-5400000">
            <a:off x="4181809" y="2197153"/>
            <a:ext cx="3716400" cy="3750800"/>
          </a:xfrm>
          <a:prstGeom prst="pie">
            <a:avLst>
              <a:gd name="adj1" fmla="val 10795717"/>
              <a:gd name="adj2" fmla="val 16201261"/>
            </a:avLst>
          </a:prstGeom>
          <a:solidFill>
            <a:srgbClr val="2196F3"/>
          </a:solidFill>
          <a:ln>
            <a:noFill/>
          </a:ln>
        </p:spPr>
        <p:txBody>
          <a:bodyPr spcFirstLastPara="1" wrap="square" lIns="121900" tIns="121900" rIns="121900" bIns="121900" anchor="ctr" anchorCtr="0">
            <a:noAutofit/>
          </a:bodyPr>
          <a:lstStyle/>
          <a:p>
            <a:endParaRPr sz="2400"/>
          </a:p>
        </p:txBody>
      </p:sp>
      <p:grpSp>
        <p:nvGrpSpPr>
          <p:cNvPr id="590" name="Google Shape;590;p40"/>
          <p:cNvGrpSpPr/>
          <p:nvPr/>
        </p:nvGrpSpPr>
        <p:grpSpPr>
          <a:xfrm>
            <a:off x="4039464" y="3601133"/>
            <a:ext cx="992688" cy="983639"/>
            <a:chOff x="2920647" y="2157958"/>
            <a:chExt cx="827700" cy="827700"/>
          </a:xfrm>
        </p:grpSpPr>
        <p:sp>
          <p:nvSpPr>
            <p:cNvPr id="591" name="Google Shape;591;p40"/>
            <p:cNvSpPr/>
            <p:nvPr/>
          </p:nvSpPr>
          <p:spPr>
            <a:xfrm rot="2368348">
              <a:off x="3040494" y="2277805"/>
              <a:ext cx="588007" cy="588007"/>
            </a:xfrm>
            <a:prstGeom prst="pie">
              <a:avLst>
                <a:gd name="adj1" fmla="val 18953478"/>
                <a:gd name="adj2" fmla="val 8381030"/>
              </a:avLst>
            </a:prstGeom>
            <a:solidFill>
              <a:srgbClr val="9BC5E9"/>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endParaRPr sz="2400"/>
            </a:p>
          </p:txBody>
        </p:sp>
        <p:sp>
          <p:nvSpPr>
            <p:cNvPr id="592" name="Google Shape;592;p40"/>
            <p:cNvSpPr/>
            <p:nvPr/>
          </p:nvSpPr>
          <p:spPr>
            <a:xfrm rot="248723">
              <a:off x="3023158" y="2234335"/>
              <a:ext cx="655715" cy="655993"/>
            </a:xfrm>
            <a:prstGeom prst="chord">
              <a:avLst>
                <a:gd name="adj1" fmla="val 2500565"/>
                <a:gd name="adj2" fmla="val 1811979"/>
              </a:avLst>
            </a:prstGeom>
            <a:solidFill>
              <a:srgbClr val="9BC5E9"/>
            </a:solidFill>
            <a:ln>
              <a:noFill/>
            </a:ln>
          </p:spPr>
          <p:txBody>
            <a:bodyPr spcFirstLastPara="1" wrap="square" lIns="121900" tIns="121900" rIns="121900" bIns="121900" anchor="ctr" anchorCtr="0">
              <a:noAutofit/>
            </a:bodyPr>
            <a:lstStyle/>
            <a:p>
              <a:endParaRPr sz="2400"/>
            </a:p>
          </p:txBody>
        </p:sp>
      </p:grpSp>
      <p:sp>
        <p:nvSpPr>
          <p:cNvPr id="593" name="Google Shape;593;p40"/>
          <p:cNvSpPr txBox="1"/>
          <p:nvPr/>
        </p:nvSpPr>
        <p:spPr>
          <a:xfrm>
            <a:off x="4201779" y="3843803"/>
            <a:ext cx="683200" cy="354800"/>
          </a:xfrm>
          <a:prstGeom prst="rect">
            <a:avLst/>
          </a:prstGeom>
          <a:noFill/>
          <a:ln>
            <a:noFill/>
          </a:ln>
        </p:spPr>
        <p:txBody>
          <a:bodyPr spcFirstLastPara="1" wrap="square" lIns="121900" tIns="121900" rIns="121900" bIns="121900" anchor="t" anchorCtr="0">
            <a:noAutofit/>
          </a:bodyPr>
          <a:lstStyle/>
          <a:p>
            <a:pPr algn="ctr"/>
            <a:r>
              <a:rPr lang="en-GB" sz="2133" b="1">
                <a:latin typeface="Roboto"/>
                <a:ea typeface="Roboto"/>
                <a:cs typeface="Roboto"/>
                <a:sym typeface="Roboto"/>
              </a:rPr>
              <a:t>01</a:t>
            </a:r>
            <a:endParaRPr sz="2133" b="1">
              <a:latin typeface="Roboto"/>
              <a:ea typeface="Roboto"/>
              <a:cs typeface="Roboto"/>
              <a:sym typeface="Roboto"/>
            </a:endParaRPr>
          </a:p>
        </p:txBody>
      </p:sp>
      <p:grpSp>
        <p:nvGrpSpPr>
          <p:cNvPr id="594" name="Google Shape;594;p40"/>
          <p:cNvGrpSpPr/>
          <p:nvPr/>
        </p:nvGrpSpPr>
        <p:grpSpPr>
          <a:xfrm rot="-5400000">
            <a:off x="5587031" y="5066049"/>
            <a:ext cx="983639" cy="992688"/>
            <a:chOff x="2920647" y="2157958"/>
            <a:chExt cx="827700" cy="827700"/>
          </a:xfrm>
        </p:grpSpPr>
        <p:sp>
          <p:nvSpPr>
            <p:cNvPr id="595" name="Google Shape;595;p40"/>
            <p:cNvSpPr/>
            <p:nvPr/>
          </p:nvSpPr>
          <p:spPr>
            <a:xfrm rot="2368348">
              <a:off x="3040494" y="2277805"/>
              <a:ext cx="588007" cy="588007"/>
            </a:xfrm>
            <a:prstGeom prst="pie">
              <a:avLst>
                <a:gd name="adj1" fmla="val 18953478"/>
                <a:gd name="adj2" fmla="val 8381030"/>
              </a:avLst>
            </a:prstGeom>
            <a:solidFill>
              <a:srgbClr val="2196F3"/>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endParaRPr sz="2400"/>
            </a:p>
          </p:txBody>
        </p:sp>
        <p:sp>
          <p:nvSpPr>
            <p:cNvPr id="596" name="Google Shape;596;p40"/>
            <p:cNvSpPr/>
            <p:nvPr/>
          </p:nvSpPr>
          <p:spPr>
            <a:xfrm rot="248723">
              <a:off x="3023158" y="2234335"/>
              <a:ext cx="655715" cy="655993"/>
            </a:xfrm>
            <a:prstGeom prst="chord">
              <a:avLst>
                <a:gd name="adj1" fmla="val 2500565"/>
                <a:gd name="adj2" fmla="val 1811979"/>
              </a:avLst>
            </a:prstGeom>
            <a:solidFill>
              <a:srgbClr val="2196F3"/>
            </a:solidFill>
            <a:ln>
              <a:noFill/>
            </a:ln>
          </p:spPr>
          <p:txBody>
            <a:bodyPr spcFirstLastPara="1" wrap="square" lIns="121900" tIns="121900" rIns="121900" bIns="121900" anchor="ctr" anchorCtr="0">
              <a:noAutofit/>
            </a:bodyPr>
            <a:lstStyle/>
            <a:p>
              <a:endParaRPr sz="2400"/>
            </a:p>
          </p:txBody>
        </p:sp>
      </p:grpSp>
      <p:sp>
        <p:nvSpPr>
          <p:cNvPr id="597" name="Google Shape;597;p40"/>
          <p:cNvSpPr txBox="1"/>
          <p:nvPr/>
        </p:nvSpPr>
        <p:spPr>
          <a:xfrm>
            <a:off x="5710581" y="5294592"/>
            <a:ext cx="683200" cy="354800"/>
          </a:xfrm>
          <a:prstGeom prst="rect">
            <a:avLst/>
          </a:prstGeom>
          <a:noFill/>
          <a:ln>
            <a:noFill/>
          </a:ln>
        </p:spPr>
        <p:txBody>
          <a:bodyPr spcFirstLastPara="1" wrap="square" lIns="121900" tIns="121900" rIns="121900" bIns="121900" anchor="t" anchorCtr="0">
            <a:noAutofit/>
          </a:bodyPr>
          <a:lstStyle/>
          <a:p>
            <a:pPr algn="ctr"/>
            <a:r>
              <a:rPr lang="en-GB" sz="2133" b="1">
                <a:latin typeface="Roboto"/>
                <a:ea typeface="Roboto"/>
                <a:cs typeface="Roboto"/>
                <a:sym typeface="Roboto"/>
              </a:rPr>
              <a:t>02</a:t>
            </a:r>
            <a:endParaRPr sz="2133" b="1">
              <a:latin typeface="Roboto"/>
              <a:ea typeface="Roboto"/>
              <a:cs typeface="Roboto"/>
              <a:sym typeface="Roboto"/>
            </a:endParaRPr>
          </a:p>
        </p:txBody>
      </p:sp>
      <p:grpSp>
        <p:nvGrpSpPr>
          <p:cNvPr id="598" name="Google Shape;598;p40"/>
          <p:cNvGrpSpPr/>
          <p:nvPr/>
        </p:nvGrpSpPr>
        <p:grpSpPr>
          <a:xfrm>
            <a:off x="7046885" y="3600861"/>
            <a:ext cx="992912" cy="983739"/>
            <a:chOff x="5428888" y="2158023"/>
            <a:chExt cx="828900" cy="828900"/>
          </a:xfrm>
        </p:grpSpPr>
        <p:sp>
          <p:nvSpPr>
            <p:cNvPr id="599" name="Google Shape;599;p40"/>
            <p:cNvSpPr/>
            <p:nvPr/>
          </p:nvSpPr>
          <p:spPr>
            <a:xfrm rot="-8431175">
              <a:off x="5548912" y="2278047"/>
              <a:ext cx="588851" cy="588851"/>
            </a:xfrm>
            <a:prstGeom prst="pie">
              <a:avLst>
                <a:gd name="adj1" fmla="val 19686997"/>
                <a:gd name="adj2" fmla="val 7771013"/>
              </a:avLst>
            </a:prstGeom>
            <a:solidFill>
              <a:srgbClr val="1976D2"/>
            </a:solidFill>
            <a:ln>
              <a:noFill/>
            </a:ln>
            <a:effectLst>
              <a:outerShdw blurRad="228600" dist="57150" dir="15960000" algn="tl" rotWithShape="0">
                <a:srgbClr val="000000">
                  <a:alpha val="13000"/>
                </a:srgbClr>
              </a:outerShdw>
            </a:effectLst>
          </p:spPr>
          <p:txBody>
            <a:bodyPr spcFirstLastPara="1" wrap="square" lIns="121900" tIns="121900" rIns="121900" bIns="121900" anchor="ctr" anchorCtr="0">
              <a:noAutofit/>
            </a:bodyPr>
            <a:lstStyle/>
            <a:p>
              <a:endParaRPr sz="2400"/>
            </a:p>
          </p:txBody>
        </p:sp>
        <p:sp>
          <p:nvSpPr>
            <p:cNvPr id="600" name="Google Shape;600;p40"/>
            <p:cNvSpPr/>
            <p:nvPr/>
          </p:nvSpPr>
          <p:spPr>
            <a:xfrm rot="-10551618">
              <a:off x="5498383" y="2253584"/>
              <a:ext cx="656613" cy="656891"/>
            </a:xfrm>
            <a:prstGeom prst="chord">
              <a:avLst>
                <a:gd name="adj1" fmla="val 2500565"/>
                <a:gd name="adj2" fmla="val 1811979"/>
              </a:avLst>
            </a:prstGeom>
            <a:solidFill>
              <a:srgbClr val="1976D2"/>
            </a:solidFill>
            <a:ln>
              <a:noFill/>
            </a:ln>
            <a:effectLst>
              <a:outerShdw blurRad="57150" dist="57150" dir="15960000" algn="bl" rotWithShape="0">
                <a:srgbClr val="000000">
                  <a:alpha val="13000"/>
                </a:srgbClr>
              </a:outerShdw>
            </a:effectLst>
          </p:spPr>
          <p:txBody>
            <a:bodyPr spcFirstLastPara="1" wrap="square" lIns="121900" tIns="121900" rIns="121900" bIns="121900" anchor="ctr" anchorCtr="0">
              <a:noAutofit/>
            </a:bodyPr>
            <a:lstStyle/>
            <a:p>
              <a:endParaRPr sz="2400"/>
            </a:p>
          </p:txBody>
        </p:sp>
      </p:grpSp>
      <p:sp>
        <p:nvSpPr>
          <p:cNvPr id="601" name="Google Shape;601;p40"/>
          <p:cNvSpPr txBox="1"/>
          <p:nvPr/>
        </p:nvSpPr>
        <p:spPr>
          <a:xfrm>
            <a:off x="7168807" y="3843803"/>
            <a:ext cx="683200" cy="354800"/>
          </a:xfrm>
          <a:prstGeom prst="rect">
            <a:avLst/>
          </a:prstGeom>
          <a:noFill/>
          <a:ln>
            <a:noFill/>
          </a:ln>
        </p:spPr>
        <p:txBody>
          <a:bodyPr spcFirstLastPara="1" wrap="square" lIns="121900" tIns="121900" rIns="121900" bIns="121900" anchor="t" anchorCtr="0">
            <a:noAutofit/>
          </a:bodyPr>
          <a:lstStyle/>
          <a:p>
            <a:pPr algn="ctr"/>
            <a:r>
              <a:rPr lang="en-GB" sz="2133" b="1">
                <a:latin typeface="Roboto"/>
                <a:ea typeface="Roboto"/>
                <a:cs typeface="Roboto"/>
                <a:sym typeface="Roboto"/>
              </a:rPr>
              <a:t>03</a:t>
            </a:r>
            <a:endParaRPr sz="2133" b="1">
              <a:latin typeface="Roboto"/>
              <a:ea typeface="Roboto"/>
              <a:cs typeface="Roboto"/>
              <a:sym typeface="Roboto"/>
            </a:endParaRPr>
          </a:p>
        </p:txBody>
      </p:sp>
      <p:grpSp>
        <p:nvGrpSpPr>
          <p:cNvPr id="602" name="Google Shape;602;p40"/>
          <p:cNvGrpSpPr/>
          <p:nvPr/>
        </p:nvGrpSpPr>
        <p:grpSpPr>
          <a:xfrm rot="5400000">
            <a:off x="5544283" y="2088461"/>
            <a:ext cx="983639" cy="992688"/>
            <a:chOff x="2920647" y="2157958"/>
            <a:chExt cx="827700" cy="827700"/>
          </a:xfrm>
        </p:grpSpPr>
        <p:sp>
          <p:nvSpPr>
            <p:cNvPr id="603" name="Google Shape;603;p40"/>
            <p:cNvSpPr/>
            <p:nvPr/>
          </p:nvSpPr>
          <p:spPr>
            <a:xfrm rot="2368348">
              <a:off x="3040494" y="2277805"/>
              <a:ext cx="588007" cy="588007"/>
            </a:xfrm>
            <a:prstGeom prst="pie">
              <a:avLst>
                <a:gd name="adj1" fmla="val 18953478"/>
                <a:gd name="adj2" fmla="val 8381030"/>
              </a:avLst>
            </a:prstGeom>
            <a:solidFill>
              <a:srgbClr val="0D47A1"/>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endParaRPr sz="2400"/>
            </a:p>
          </p:txBody>
        </p:sp>
        <p:sp>
          <p:nvSpPr>
            <p:cNvPr id="604" name="Google Shape;604;p40"/>
            <p:cNvSpPr/>
            <p:nvPr/>
          </p:nvSpPr>
          <p:spPr>
            <a:xfrm rot="248723">
              <a:off x="3023158" y="2234335"/>
              <a:ext cx="655715" cy="655993"/>
            </a:xfrm>
            <a:prstGeom prst="chord">
              <a:avLst>
                <a:gd name="adj1" fmla="val 2500565"/>
                <a:gd name="adj2" fmla="val 1811979"/>
              </a:avLst>
            </a:prstGeom>
            <a:solidFill>
              <a:srgbClr val="0D47A1"/>
            </a:solidFill>
            <a:ln>
              <a:noFill/>
            </a:ln>
          </p:spPr>
          <p:txBody>
            <a:bodyPr spcFirstLastPara="1" wrap="square" lIns="121900" tIns="121900" rIns="121900" bIns="121900" anchor="ctr" anchorCtr="0">
              <a:noAutofit/>
            </a:bodyPr>
            <a:lstStyle/>
            <a:p>
              <a:endParaRPr sz="2400"/>
            </a:p>
          </p:txBody>
        </p:sp>
      </p:grpSp>
      <p:sp>
        <p:nvSpPr>
          <p:cNvPr id="605" name="Google Shape;605;p40"/>
          <p:cNvSpPr txBox="1"/>
          <p:nvPr/>
        </p:nvSpPr>
        <p:spPr>
          <a:xfrm>
            <a:off x="5710581" y="2353448"/>
            <a:ext cx="683200" cy="354800"/>
          </a:xfrm>
          <a:prstGeom prst="rect">
            <a:avLst/>
          </a:prstGeom>
          <a:noFill/>
          <a:ln>
            <a:noFill/>
          </a:ln>
        </p:spPr>
        <p:txBody>
          <a:bodyPr spcFirstLastPara="1" wrap="square" lIns="121900" tIns="121900" rIns="121900" bIns="121900" anchor="t" anchorCtr="0">
            <a:noAutofit/>
          </a:bodyPr>
          <a:lstStyle/>
          <a:p>
            <a:pPr algn="ctr"/>
            <a:r>
              <a:rPr lang="en-GB" sz="2133" b="1">
                <a:latin typeface="Roboto"/>
                <a:ea typeface="Roboto"/>
                <a:cs typeface="Roboto"/>
                <a:sym typeface="Roboto"/>
              </a:rPr>
              <a:t>04</a:t>
            </a:r>
            <a:endParaRPr sz="2133" b="1">
              <a:latin typeface="Roboto"/>
              <a:ea typeface="Roboto"/>
              <a:cs typeface="Roboto"/>
              <a:sym typeface="Roboto"/>
            </a:endParaRPr>
          </a:p>
        </p:txBody>
      </p:sp>
      <p:sp>
        <p:nvSpPr>
          <p:cNvPr id="606" name="Google Shape;606;p40"/>
          <p:cNvSpPr/>
          <p:nvPr/>
        </p:nvSpPr>
        <p:spPr>
          <a:xfrm>
            <a:off x="4947973" y="2990543"/>
            <a:ext cx="2184000" cy="2164000"/>
          </a:xfrm>
          <a:prstGeom prst="ellipse">
            <a:avLst/>
          </a:prstGeom>
          <a:solidFill>
            <a:srgbClr val="1B212C"/>
          </a:solidFill>
          <a:ln>
            <a:noFill/>
          </a:ln>
        </p:spPr>
        <p:txBody>
          <a:bodyPr spcFirstLastPara="1" wrap="square" lIns="121900" tIns="121900" rIns="121900" bIns="121900" anchor="ctr" anchorCtr="0">
            <a:noAutofit/>
          </a:bodyPr>
          <a:lstStyle/>
          <a:p>
            <a:endParaRPr sz="2400"/>
          </a:p>
        </p:txBody>
      </p:sp>
      <p:sp>
        <p:nvSpPr>
          <p:cNvPr id="607" name="Google Shape;607;p40"/>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27</a:t>
            </a:fld>
            <a:endParaRPr>
              <a:solidFill>
                <a:schemeClr val="tx1"/>
              </a:solidFill>
            </a:endParaRPr>
          </a:p>
        </p:txBody>
      </p:sp>
      <p:sp>
        <p:nvSpPr>
          <p:cNvPr id="37" name="Google Shape;573;p40">
            <a:extLst>
              <a:ext uri="{FF2B5EF4-FFF2-40B4-BE49-F238E27FC236}">
                <a16:creationId xmlns:a16="http://schemas.microsoft.com/office/drawing/2014/main" id="{EEEDBA68-D5CD-4ABF-B8FE-726C40D6495E}"/>
              </a:ext>
            </a:extLst>
          </p:cNvPr>
          <p:cNvSpPr txBox="1">
            <a:spLocks/>
          </p:cNvSpPr>
          <p:nvPr/>
        </p:nvSpPr>
        <p:spPr>
          <a:xfrm>
            <a:off x="1906698" y="283846"/>
            <a:ext cx="9615600" cy="121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US" sz="4000" b="1" dirty="0">
                <a:solidFill>
                  <a:schemeClr val="tx2"/>
                </a:solidFill>
                <a:latin typeface="Times New Roman" panose="02020603050405020304" pitchFamily="18" charset="0"/>
                <a:ea typeface="Lato" panose="020B0604020202020204" charset="0"/>
                <a:cs typeface="Times New Roman" panose="02020603050405020304" pitchFamily="18" charset="0"/>
              </a:rPr>
              <a:t>LINK SAFETY</a:t>
            </a:r>
          </a:p>
        </p:txBody>
      </p:sp>
    </p:spTree>
    <p:extLst>
      <p:ext uri="{BB962C8B-B14F-4D97-AF65-F5344CB8AC3E}">
        <p14:creationId xmlns:p14="http://schemas.microsoft.com/office/powerpoint/2010/main" val="1364627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2"/>
          <p:cNvSpPr txBox="1">
            <a:spLocks noGrp="1"/>
          </p:cNvSpPr>
          <p:nvPr>
            <p:ph type="title"/>
          </p:nvPr>
        </p:nvSpPr>
        <p:spPr>
          <a:xfrm>
            <a:off x="1322867" y="1082533"/>
            <a:ext cx="10018000" cy="1100400"/>
          </a:xfrm>
          <a:prstGeom prst="rect">
            <a:avLst/>
          </a:prstGeom>
        </p:spPr>
        <p:txBody>
          <a:bodyPr spcFirstLastPara="1" vert="horz" wrap="square" lIns="121900" tIns="121900" rIns="121900" bIns="121900" rtlCol="0" anchor="t" anchorCtr="0">
            <a:noAutofit/>
          </a:bodyPr>
          <a:lstStyle/>
          <a:p>
            <a:pPr marL="457200" indent="-457200" algn="l">
              <a:buFont typeface="Wingdings" panose="05000000000000000000" pitchFamily="2" charset="2"/>
              <a:buChar char="q"/>
            </a:pPr>
            <a:r>
              <a:rPr lang="en-GB" dirty="0">
                <a:latin typeface="Lato" panose="020B0604020202020204" charset="0"/>
                <a:ea typeface="Lato" panose="020B0604020202020204" charset="0"/>
                <a:cs typeface="Lato" panose="020B0604020202020204" charset="0"/>
              </a:rPr>
              <a:t>Known email account </a:t>
            </a:r>
            <a:endParaRPr dirty="0">
              <a:latin typeface="Lato" panose="020B0604020202020204" charset="0"/>
              <a:ea typeface="Lato" panose="020B0604020202020204" charset="0"/>
              <a:cs typeface="Lato" panose="020B0604020202020204" charset="0"/>
            </a:endParaRPr>
          </a:p>
        </p:txBody>
      </p:sp>
      <p:sp>
        <p:nvSpPr>
          <p:cNvPr id="625" name="Google Shape;625;p42"/>
          <p:cNvSpPr txBox="1">
            <a:spLocks noGrp="1"/>
          </p:cNvSpPr>
          <p:nvPr>
            <p:ph type="body" idx="2"/>
          </p:nvPr>
        </p:nvSpPr>
        <p:spPr>
          <a:xfrm>
            <a:off x="2551033" y="4476100"/>
            <a:ext cx="4983200" cy="1964400"/>
          </a:xfrm>
          <a:prstGeom prst="rect">
            <a:avLst/>
          </a:prstGeom>
        </p:spPr>
        <p:txBody>
          <a:bodyPr spcFirstLastPara="1" vert="horz" wrap="square" lIns="121900" tIns="121900" rIns="121900" bIns="121900" rtlCol="0" anchor="t" anchorCtr="0">
            <a:noAutofit/>
          </a:bodyPr>
          <a:lstStyle/>
          <a:p>
            <a:pPr lvl="1" indent="-474121">
              <a:spcBef>
                <a:spcPts val="0"/>
              </a:spcBef>
              <a:buClr>
                <a:srgbClr val="39B54A"/>
              </a:buClr>
              <a:buSzPts val="2000"/>
              <a:buFont typeface="Wingdings" panose="05000000000000000000" pitchFamily="2" charset="2"/>
              <a:buChar char="§"/>
            </a:pPr>
            <a:r>
              <a:rPr lang="en-GB" sz="2667" dirty="0">
                <a:solidFill>
                  <a:schemeClr val="accent5">
                    <a:lumMod val="75000"/>
                  </a:schemeClr>
                </a:solidFill>
              </a:rPr>
              <a:t>Email address ok</a:t>
            </a:r>
            <a:endParaRPr sz="2667" dirty="0">
              <a:solidFill>
                <a:schemeClr val="accent5">
                  <a:lumMod val="75000"/>
                </a:schemeClr>
              </a:solidFill>
            </a:endParaRPr>
          </a:p>
          <a:p>
            <a:pPr lvl="1" indent="-474121">
              <a:spcBef>
                <a:spcPts val="0"/>
              </a:spcBef>
              <a:buClr>
                <a:srgbClr val="39B54A"/>
              </a:buClr>
              <a:buSzPts val="2000"/>
              <a:buFont typeface="Wingdings" panose="05000000000000000000" pitchFamily="2" charset="2"/>
              <a:buChar char="§"/>
            </a:pPr>
            <a:r>
              <a:rPr lang="en-GB" sz="2667" dirty="0">
                <a:solidFill>
                  <a:schemeClr val="accent5">
                    <a:lumMod val="75000"/>
                  </a:schemeClr>
                </a:solidFill>
              </a:rPr>
              <a:t>Name ok</a:t>
            </a:r>
            <a:endParaRPr sz="2667" dirty="0">
              <a:solidFill>
                <a:schemeClr val="accent5">
                  <a:lumMod val="75000"/>
                </a:schemeClr>
              </a:solidFill>
            </a:endParaRPr>
          </a:p>
          <a:p>
            <a:pPr lvl="1" indent="-474121">
              <a:spcBef>
                <a:spcPts val="0"/>
              </a:spcBef>
              <a:buClr>
                <a:srgbClr val="FF0000"/>
              </a:buClr>
              <a:buSzPts val="2000"/>
              <a:buFont typeface="Wingdings" panose="05000000000000000000" pitchFamily="2" charset="2"/>
              <a:buChar char="§"/>
            </a:pPr>
            <a:r>
              <a:rPr lang="en-GB" sz="2667" dirty="0" smtClean="0">
                <a:solidFill>
                  <a:srgbClr val="FF0000"/>
                </a:solidFill>
              </a:rPr>
              <a:t>Flagged/Odd </a:t>
            </a:r>
            <a:r>
              <a:rPr lang="en-GB" sz="2667" dirty="0">
                <a:solidFill>
                  <a:srgbClr val="FF0000"/>
                </a:solidFill>
              </a:rPr>
              <a:t>“signature”</a:t>
            </a:r>
            <a:endParaRPr sz="2667" dirty="0">
              <a:solidFill>
                <a:srgbClr val="FF0000"/>
              </a:solidFill>
            </a:endParaRPr>
          </a:p>
          <a:p>
            <a:pPr marL="457189" indent="-457189" algn="ctr">
              <a:spcBef>
                <a:spcPts val="2133"/>
              </a:spcBef>
              <a:spcAft>
                <a:spcPts val="2133"/>
              </a:spcAft>
              <a:buFont typeface="Wingdings" panose="05000000000000000000" pitchFamily="2" charset="2"/>
              <a:buChar char="§"/>
            </a:pPr>
            <a:endParaRPr sz="2667" dirty="0"/>
          </a:p>
        </p:txBody>
      </p:sp>
      <p:sp>
        <p:nvSpPr>
          <p:cNvPr id="626" name="Google Shape;626;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28</a:t>
            </a:fld>
            <a:endParaRPr>
              <a:solidFill>
                <a:schemeClr val="tx1"/>
              </a:solidFill>
            </a:endParaRPr>
          </a:p>
        </p:txBody>
      </p:sp>
      <p:sp>
        <p:nvSpPr>
          <p:cNvPr id="627" name="Google Shape;627;p42"/>
          <p:cNvSpPr txBox="1">
            <a:spLocks noGrp="1"/>
          </p:cNvSpPr>
          <p:nvPr>
            <p:ph type="body" idx="2"/>
          </p:nvPr>
        </p:nvSpPr>
        <p:spPr>
          <a:xfrm>
            <a:off x="6221047" y="4476100"/>
            <a:ext cx="4968187" cy="1964400"/>
          </a:xfrm>
          <a:prstGeom prst="rect">
            <a:avLst/>
          </a:prstGeom>
        </p:spPr>
        <p:txBody>
          <a:bodyPr spcFirstLastPara="1" vert="horz" wrap="square" lIns="121900" tIns="121900" rIns="121900" bIns="121900" rtlCol="0" anchor="t" anchorCtr="0">
            <a:noAutofit/>
          </a:bodyPr>
          <a:lstStyle/>
          <a:p>
            <a:pPr marL="1828754" lvl="1" indent="-474121">
              <a:spcBef>
                <a:spcPts val="0"/>
              </a:spcBef>
              <a:buClr>
                <a:srgbClr val="FF0000"/>
              </a:buClr>
              <a:buSzPts val="2000"/>
              <a:buFont typeface="Wingdings" panose="05000000000000000000" pitchFamily="2" charset="2"/>
              <a:buChar char="§"/>
            </a:pPr>
            <a:r>
              <a:rPr lang="en-GB" sz="2667" dirty="0">
                <a:solidFill>
                  <a:srgbClr val="FF0000"/>
                </a:solidFill>
              </a:rPr>
              <a:t>Expected email?</a:t>
            </a:r>
            <a:endParaRPr sz="2667" dirty="0">
              <a:solidFill>
                <a:srgbClr val="FF0000"/>
              </a:solidFill>
            </a:endParaRPr>
          </a:p>
          <a:p>
            <a:pPr marL="1828754" lvl="1" indent="-474121">
              <a:spcBef>
                <a:spcPts val="0"/>
              </a:spcBef>
              <a:buClr>
                <a:srgbClr val="FF0000"/>
              </a:buClr>
              <a:buSzPts val="2000"/>
              <a:buFont typeface="Wingdings" panose="05000000000000000000" pitchFamily="2" charset="2"/>
              <a:buChar char="§"/>
            </a:pPr>
            <a:r>
              <a:rPr lang="en-GB" sz="2667" dirty="0">
                <a:solidFill>
                  <a:srgbClr val="FF0000"/>
                </a:solidFill>
              </a:rPr>
              <a:t>Link - .</a:t>
            </a:r>
            <a:r>
              <a:rPr lang="en-GB" sz="2667" dirty="0" err="1">
                <a:solidFill>
                  <a:srgbClr val="FF0000"/>
                </a:solidFill>
              </a:rPr>
              <a:t>fr</a:t>
            </a:r>
            <a:r>
              <a:rPr lang="en-GB" sz="2667" dirty="0">
                <a:solidFill>
                  <a:srgbClr val="FF0000"/>
                </a:solidFill>
              </a:rPr>
              <a:t> is France</a:t>
            </a:r>
            <a:endParaRPr sz="2667" dirty="0">
              <a:solidFill>
                <a:srgbClr val="FF0000"/>
              </a:solidFill>
            </a:endParaRPr>
          </a:p>
          <a:p>
            <a:pPr marL="457189" indent="-457189" algn="ctr">
              <a:spcBef>
                <a:spcPts val="2133"/>
              </a:spcBef>
              <a:spcAft>
                <a:spcPts val="2133"/>
              </a:spcAft>
              <a:buFont typeface="Wingdings" panose="05000000000000000000" pitchFamily="2" charset="2"/>
              <a:buChar char="§"/>
            </a:pPr>
            <a:endParaRPr sz="2667" dirty="0"/>
          </a:p>
        </p:txBody>
      </p:sp>
      <p:pic>
        <p:nvPicPr>
          <p:cNvPr id="628" name="Google Shape;628;p42"/>
          <p:cNvPicPr preferRelativeResize="0"/>
          <p:nvPr/>
        </p:nvPicPr>
        <p:blipFill>
          <a:blip r:embed="rId3">
            <a:alphaModFix/>
          </a:blip>
          <a:stretch>
            <a:fillRect/>
          </a:stretch>
        </p:blipFill>
        <p:spPr>
          <a:xfrm>
            <a:off x="1875467" y="1851567"/>
            <a:ext cx="6512533" cy="2608167"/>
          </a:xfrm>
          <a:prstGeom prst="rect">
            <a:avLst/>
          </a:prstGeom>
          <a:noFill/>
          <a:ln>
            <a:noFill/>
          </a:ln>
        </p:spPr>
      </p:pic>
      <p:sp>
        <p:nvSpPr>
          <p:cNvPr id="629" name="Google Shape;629;p42"/>
          <p:cNvSpPr txBox="1">
            <a:spLocks noGrp="1"/>
          </p:cNvSpPr>
          <p:nvPr>
            <p:ph type="body" idx="2"/>
          </p:nvPr>
        </p:nvSpPr>
        <p:spPr>
          <a:xfrm>
            <a:off x="8825767" y="1885584"/>
            <a:ext cx="2441600" cy="19644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GB" sz="2667" dirty="0"/>
              <a:t>Hacked or spoofed email from someone you know </a:t>
            </a:r>
            <a:endParaRPr sz="2667" dirty="0"/>
          </a:p>
        </p:txBody>
      </p:sp>
      <p:sp>
        <p:nvSpPr>
          <p:cNvPr id="630" name="Google Shape;630;p42"/>
          <p:cNvSpPr txBox="1">
            <a:spLocks noGrp="1"/>
          </p:cNvSpPr>
          <p:nvPr>
            <p:ph type="body" idx="2"/>
          </p:nvPr>
        </p:nvSpPr>
        <p:spPr>
          <a:xfrm>
            <a:off x="285867" y="4537100"/>
            <a:ext cx="3305600" cy="1842400"/>
          </a:xfrm>
          <a:prstGeom prst="rect">
            <a:avLst/>
          </a:prstGeom>
        </p:spPr>
        <p:txBody>
          <a:bodyPr spcFirstLastPara="1" vert="horz" wrap="square" lIns="121900" tIns="121900" rIns="121900" bIns="121900" rtlCol="0" anchor="ctr" anchorCtr="0">
            <a:noAutofit/>
          </a:bodyPr>
          <a:lstStyle/>
          <a:p>
            <a:pPr marL="0" indent="0" algn="ctr">
              <a:spcAft>
                <a:spcPts val="2133"/>
              </a:spcAft>
              <a:buNone/>
            </a:pPr>
            <a:r>
              <a:rPr lang="en-GB" sz="3200" dirty="0"/>
              <a:t>Red flags?</a:t>
            </a:r>
            <a:endParaRPr sz="3200" dirty="0"/>
          </a:p>
        </p:txBody>
      </p:sp>
      <p:sp>
        <p:nvSpPr>
          <p:cNvPr id="9" name="Google Shape;613;p41">
            <a:extLst>
              <a:ext uri="{FF2B5EF4-FFF2-40B4-BE49-F238E27FC236}">
                <a16:creationId xmlns:a16="http://schemas.microsoft.com/office/drawing/2014/main" id="{94BE972A-1BF9-4170-A29E-F2573BD4693E}"/>
              </a:ext>
            </a:extLst>
          </p:cNvPr>
          <p:cNvSpPr txBox="1">
            <a:spLocks/>
          </p:cNvSpPr>
          <p:nvPr/>
        </p:nvSpPr>
        <p:spPr>
          <a:xfrm>
            <a:off x="2118733" y="225751"/>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EXAMPLES</a:t>
            </a:r>
          </a:p>
        </p:txBody>
      </p:sp>
    </p:spTree>
    <p:extLst>
      <p:ext uri="{BB962C8B-B14F-4D97-AF65-F5344CB8AC3E}">
        <p14:creationId xmlns:p14="http://schemas.microsoft.com/office/powerpoint/2010/main" val="1639412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3"/>
          <p:cNvSpPr txBox="1"/>
          <p:nvPr/>
        </p:nvSpPr>
        <p:spPr>
          <a:xfrm>
            <a:off x="5861467" y="4776033"/>
            <a:ext cx="5363600" cy="19664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Clr>
                <a:srgbClr val="FF0000"/>
              </a:buClr>
              <a:buSzPts val="2000"/>
              <a:buFont typeface="Wingdings" panose="05000000000000000000" pitchFamily="2" charset="2"/>
              <a:buChar char="§"/>
            </a:pPr>
            <a:r>
              <a:rPr lang="en-GB" sz="2667">
                <a:solidFill>
                  <a:srgbClr val="FF0000"/>
                </a:solidFill>
                <a:latin typeface="Lato"/>
                <a:ea typeface="Lato"/>
                <a:cs typeface="Lato"/>
                <a:sym typeface="Lato"/>
              </a:rPr>
              <a:t>Received a text regarding a package before?</a:t>
            </a:r>
            <a:endParaRPr sz="2667">
              <a:solidFill>
                <a:srgbClr val="FF0000"/>
              </a:solidFill>
              <a:latin typeface="Lato"/>
              <a:ea typeface="Lato"/>
              <a:cs typeface="Lato"/>
              <a:sym typeface="Lato"/>
            </a:endParaRPr>
          </a:p>
          <a:p>
            <a:pPr marL="1219170" lvl="1" indent="-474121">
              <a:lnSpc>
                <a:spcPct val="115000"/>
              </a:lnSpc>
              <a:buClr>
                <a:srgbClr val="FF0000"/>
              </a:buClr>
              <a:buSzPts val="2000"/>
              <a:buFont typeface="Wingdings" panose="05000000000000000000" pitchFamily="2" charset="2"/>
              <a:buChar char="§"/>
            </a:pPr>
            <a:r>
              <a:rPr lang="en-GB" sz="2667">
                <a:solidFill>
                  <a:srgbClr val="FF0000"/>
                </a:solidFill>
                <a:latin typeface="Lato"/>
                <a:ea typeface="Lato"/>
                <a:cs typeface="Lato"/>
                <a:sym typeface="Lato"/>
              </a:rPr>
              <a:t>Recognized domain?</a:t>
            </a:r>
            <a:endParaRPr sz="2667">
              <a:solidFill>
                <a:srgbClr val="FF0000"/>
              </a:solidFill>
              <a:latin typeface="Lato"/>
              <a:ea typeface="Lato"/>
              <a:cs typeface="Lato"/>
              <a:sym typeface="Lato"/>
            </a:endParaRPr>
          </a:p>
          <a:p>
            <a:pPr marL="457189" indent="-457189" algn="ctr">
              <a:lnSpc>
                <a:spcPct val="115000"/>
              </a:lnSpc>
              <a:spcBef>
                <a:spcPts val="2133"/>
              </a:spcBef>
              <a:spcAft>
                <a:spcPts val="2133"/>
              </a:spcAft>
              <a:buFont typeface="Wingdings" panose="05000000000000000000" pitchFamily="2" charset="2"/>
              <a:buChar char="§"/>
            </a:pPr>
            <a:endParaRPr sz="2667">
              <a:solidFill>
                <a:srgbClr val="FFFFFF"/>
              </a:solidFill>
              <a:latin typeface="Lato"/>
              <a:ea typeface="Lato"/>
              <a:cs typeface="Lato"/>
              <a:sym typeface="Lato"/>
            </a:endParaRPr>
          </a:p>
        </p:txBody>
      </p:sp>
      <p:sp>
        <p:nvSpPr>
          <p:cNvPr id="637" name="Google Shape;637;p43"/>
          <p:cNvSpPr txBox="1">
            <a:spLocks noGrp="1"/>
          </p:cNvSpPr>
          <p:nvPr>
            <p:ph type="title"/>
          </p:nvPr>
        </p:nvSpPr>
        <p:spPr>
          <a:xfrm>
            <a:off x="1329000" y="1030500"/>
            <a:ext cx="10018000" cy="1100400"/>
          </a:xfrm>
          <a:prstGeom prst="rect">
            <a:avLst/>
          </a:prstGeom>
        </p:spPr>
        <p:txBody>
          <a:bodyPr spcFirstLastPara="1" vert="horz" wrap="square" lIns="121900" tIns="121900" rIns="121900" bIns="121900" rtlCol="0" anchor="t" anchorCtr="0">
            <a:noAutofit/>
          </a:bodyPr>
          <a:lstStyle/>
          <a:p>
            <a:pPr marL="457200" indent="-457200" algn="l">
              <a:buFont typeface="Wingdings" panose="05000000000000000000" pitchFamily="2" charset="2"/>
              <a:buChar char="q"/>
            </a:pPr>
            <a:r>
              <a:rPr lang="en-GB" dirty="0">
                <a:latin typeface="Lato" panose="020B0604020202020204" charset="0"/>
                <a:ea typeface="Lato" panose="020B0604020202020204" charset="0"/>
                <a:cs typeface="Lato" panose="020B0604020202020204" charset="0"/>
              </a:rPr>
              <a:t>Text messaging example</a:t>
            </a:r>
            <a:endParaRPr dirty="0">
              <a:latin typeface="Lato" panose="020B0604020202020204" charset="0"/>
              <a:ea typeface="Lato" panose="020B0604020202020204" charset="0"/>
              <a:cs typeface="Lato" panose="020B0604020202020204" charset="0"/>
            </a:endParaRPr>
          </a:p>
        </p:txBody>
      </p:sp>
      <p:sp>
        <p:nvSpPr>
          <p:cNvPr id="638" name="Google Shape;638;p4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29</a:t>
            </a:fld>
            <a:endParaRPr/>
          </a:p>
        </p:txBody>
      </p:sp>
      <p:pic>
        <p:nvPicPr>
          <p:cNvPr id="640" name="Google Shape;640;p43"/>
          <p:cNvPicPr preferRelativeResize="0"/>
          <p:nvPr/>
        </p:nvPicPr>
        <p:blipFill rotWithShape="1">
          <a:blip r:embed="rId3">
            <a:alphaModFix/>
          </a:blip>
          <a:srcRect l="1292" t="6784" r="13651" b="16727"/>
          <a:stretch/>
        </p:blipFill>
        <p:spPr>
          <a:xfrm>
            <a:off x="3379400" y="1663534"/>
            <a:ext cx="5433200" cy="2756633"/>
          </a:xfrm>
          <a:prstGeom prst="rect">
            <a:avLst/>
          </a:prstGeom>
          <a:noFill/>
          <a:ln>
            <a:noFill/>
          </a:ln>
        </p:spPr>
      </p:pic>
      <p:sp>
        <p:nvSpPr>
          <p:cNvPr id="641" name="Google Shape;641;p43"/>
          <p:cNvSpPr txBox="1"/>
          <p:nvPr/>
        </p:nvSpPr>
        <p:spPr>
          <a:xfrm>
            <a:off x="317600" y="4817200"/>
            <a:ext cx="2022800" cy="1842400"/>
          </a:xfrm>
          <a:prstGeom prst="rect">
            <a:avLst/>
          </a:prstGeom>
          <a:noFill/>
          <a:ln>
            <a:noFill/>
          </a:ln>
        </p:spPr>
        <p:txBody>
          <a:bodyPr spcFirstLastPara="1" wrap="square" lIns="121900" tIns="121900" rIns="121900" bIns="121900" anchor="ctr" anchorCtr="0">
            <a:noAutofit/>
          </a:bodyPr>
          <a:lstStyle/>
          <a:p>
            <a:pPr algn="ctr">
              <a:lnSpc>
                <a:spcPct val="115000"/>
              </a:lnSpc>
              <a:spcAft>
                <a:spcPts val="2133"/>
              </a:spcAft>
            </a:pPr>
            <a:r>
              <a:rPr lang="en-GB" sz="3200" dirty="0">
                <a:solidFill>
                  <a:srgbClr val="FF0000"/>
                </a:solidFill>
                <a:latin typeface="Lato"/>
                <a:ea typeface="Lato"/>
                <a:cs typeface="Lato"/>
                <a:sym typeface="Lato"/>
              </a:rPr>
              <a:t>Red flags?</a:t>
            </a:r>
            <a:endParaRPr sz="3200" dirty="0">
              <a:solidFill>
                <a:srgbClr val="FF0000"/>
              </a:solidFill>
              <a:latin typeface="Lato"/>
              <a:ea typeface="Lato"/>
              <a:cs typeface="Lato"/>
              <a:sym typeface="Lato"/>
            </a:endParaRPr>
          </a:p>
        </p:txBody>
      </p:sp>
      <p:sp>
        <p:nvSpPr>
          <p:cNvPr id="642" name="Google Shape;642;p43"/>
          <p:cNvSpPr txBox="1"/>
          <p:nvPr/>
        </p:nvSpPr>
        <p:spPr>
          <a:xfrm>
            <a:off x="6979617" y="3926400"/>
            <a:ext cx="2022800" cy="411200"/>
          </a:xfrm>
          <a:prstGeom prst="rect">
            <a:avLst/>
          </a:prstGeom>
          <a:noFill/>
          <a:ln>
            <a:noFill/>
          </a:ln>
        </p:spPr>
        <p:txBody>
          <a:bodyPr spcFirstLastPara="1" wrap="square" lIns="121900" tIns="121900" rIns="121900" bIns="121900" anchor="t" anchorCtr="0">
            <a:noAutofit/>
          </a:bodyPr>
          <a:lstStyle/>
          <a:p>
            <a:pPr algn="ctr"/>
            <a:r>
              <a:rPr lang="en-GB" sz="1067">
                <a:solidFill>
                  <a:srgbClr val="999999"/>
                </a:solidFill>
                <a:latin typeface="Lato"/>
                <a:ea typeface="Lato"/>
                <a:cs typeface="Lato"/>
                <a:sym typeface="Lato"/>
              </a:rPr>
              <a:t>Source: CNN</a:t>
            </a:r>
            <a:endParaRPr sz="1067">
              <a:solidFill>
                <a:srgbClr val="999999"/>
              </a:solidFill>
              <a:latin typeface="Lato"/>
              <a:ea typeface="Lato"/>
              <a:cs typeface="Lato"/>
              <a:sym typeface="Lato"/>
            </a:endParaRPr>
          </a:p>
        </p:txBody>
      </p:sp>
      <p:sp>
        <p:nvSpPr>
          <p:cNvPr id="643" name="Google Shape;643;p43"/>
          <p:cNvSpPr txBox="1"/>
          <p:nvPr/>
        </p:nvSpPr>
        <p:spPr>
          <a:xfrm>
            <a:off x="1768300" y="4776033"/>
            <a:ext cx="5246400" cy="19664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Clr>
                <a:srgbClr val="39B54A"/>
              </a:buClr>
              <a:buSzPts val="2000"/>
              <a:buFont typeface="Wingdings" panose="05000000000000000000" pitchFamily="2" charset="2"/>
              <a:buChar char="§"/>
            </a:pPr>
            <a:r>
              <a:rPr lang="en-GB" sz="2667" dirty="0">
                <a:solidFill>
                  <a:srgbClr val="39B54A"/>
                </a:solidFill>
                <a:latin typeface="Lato"/>
                <a:ea typeface="Lato"/>
                <a:cs typeface="Lato"/>
                <a:sym typeface="Lato"/>
              </a:rPr>
              <a:t>Name in SMS ok</a:t>
            </a:r>
            <a:endParaRPr sz="2667" dirty="0">
              <a:solidFill>
                <a:srgbClr val="39B54A"/>
              </a:solidFill>
              <a:latin typeface="Lato"/>
              <a:ea typeface="Lato"/>
              <a:cs typeface="Lato"/>
              <a:sym typeface="Lato"/>
            </a:endParaRPr>
          </a:p>
          <a:p>
            <a:pPr marL="1219170" lvl="1" indent="-474121">
              <a:lnSpc>
                <a:spcPct val="115000"/>
              </a:lnSpc>
              <a:buClr>
                <a:srgbClr val="FF9900"/>
              </a:buClr>
              <a:buSzPts val="2000"/>
              <a:buFont typeface="Wingdings" panose="05000000000000000000" pitchFamily="2" charset="2"/>
              <a:buChar char="§"/>
            </a:pPr>
            <a:r>
              <a:rPr lang="en-GB" sz="2667" dirty="0">
                <a:solidFill>
                  <a:srgbClr val="FF9900"/>
                </a:solidFill>
                <a:latin typeface="Lato"/>
                <a:ea typeface="Lato"/>
                <a:cs typeface="Lato"/>
                <a:sym typeface="Lato"/>
              </a:rPr>
              <a:t>Number ok?</a:t>
            </a:r>
            <a:endParaRPr sz="2667" dirty="0">
              <a:solidFill>
                <a:srgbClr val="FF9900"/>
              </a:solidFill>
              <a:latin typeface="Lato"/>
              <a:ea typeface="Lato"/>
              <a:cs typeface="Lato"/>
              <a:sym typeface="Lato"/>
            </a:endParaRPr>
          </a:p>
          <a:p>
            <a:pPr marL="1219170" lvl="1" indent="-474121">
              <a:lnSpc>
                <a:spcPct val="115000"/>
              </a:lnSpc>
              <a:buClr>
                <a:srgbClr val="FF9900"/>
              </a:buClr>
              <a:buSzPts val="2000"/>
              <a:buFont typeface="Wingdings" panose="05000000000000000000" pitchFamily="2" charset="2"/>
              <a:buChar char="§"/>
            </a:pPr>
            <a:r>
              <a:rPr lang="en-GB" sz="2667" dirty="0">
                <a:solidFill>
                  <a:srgbClr val="FF9900"/>
                </a:solidFill>
                <a:latin typeface="Lato"/>
                <a:ea typeface="Lato"/>
                <a:cs typeface="Lato"/>
                <a:sym typeface="Lato"/>
              </a:rPr>
              <a:t>Expected text?</a:t>
            </a:r>
            <a:endParaRPr sz="2667" dirty="0">
              <a:solidFill>
                <a:srgbClr val="FF9900"/>
              </a:solidFill>
              <a:latin typeface="Lato"/>
              <a:ea typeface="Lato"/>
              <a:cs typeface="Lato"/>
              <a:sym typeface="Lato"/>
            </a:endParaRPr>
          </a:p>
          <a:p>
            <a:pPr marL="457189" indent="-457189" algn="ctr">
              <a:lnSpc>
                <a:spcPct val="115000"/>
              </a:lnSpc>
              <a:spcBef>
                <a:spcPts val="2133"/>
              </a:spcBef>
              <a:spcAft>
                <a:spcPts val="2133"/>
              </a:spcAft>
              <a:buFont typeface="Wingdings" panose="05000000000000000000" pitchFamily="2" charset="2"/>
              <a:buChar char="§"/>
            </a:pPr>
            <a:endParaRPr sz="2667" dirty="0">
              <a:solidFill>
                <a:srgbClr val="FFFFFF"/>
              </a:solidFill>
              <a:latin typeface="Lato"/>
              <a:ea typeface="Lato"/>
              <a:cs typeface="Lato"/>
              <a:sym typeface="Lato"/>
            </a:endParaRPr>
          </a:p>
        </p:txBody>
      </p:sp>
      <p:sp>
        <p:nvSpPr>
          <p:cNvPr id="9" name="Google Shape;613;p41">
            <a:extLst>
              <a:ext uri="{FF2B5EF4-FFF2-40B4-BE49-F238E27FC236}">
                <a16:creationId xmlns:a16="http://schemas.microsoft.com/office/drawing/2014/main" id="{55BD0814-05B1-4546-B484-4BB79BA8B002}"/>
              </a:ext>
            </a:extLst>
          </p:cNvPr>
          <p:cNvSpPr txBox="1">
            <a:spLocks/>
          </p:cNvSpPr>
          <p:nvPr/>
        </p:nvSpPr>
        <p:spPr>
          <a:xfrm>
            <a:off x="2118733" y="211167"/>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EXAMPLES </a:t>
            </a:r>
            <a:r>
              <a:rPr lang="en-GB" sz="4000" b="1" dirty="0" err="1">
                <a:solidFill>
                  <a:schemeClr val="tx2"/>
                </a:solidFill>
                <a:latin typeface="Times New Roman" panose="02020603050405020304" pitchFamily="18" charset="0"/>
                <a:ea typeface="Lato" panose="020B0604020202020204" charset="0"/>
                <a:cs typeface="Times New Roman" panose="02020603050405020304" pitchFamily="18" charset="0"/>
              </a:rPr>
              <a:t>Cont</a:t>
            </a:r>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a:t>
            </a:r>
          </a:p>
        </p:txBody>
      </p:sp>
    </p:spTree>
    <p:extLst>
      <p:ext uri="{BB962C8B-B14F-4D97-AF65-F5344CB8AC3E}">
        <p14:creationId xmlns:p14="http://schemas.microsoft.com/office/powerpoint/2010/main" val="1196719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3070226" y="362744"/>
            <a:ext cx="6227887" cy="872499"/>
          </a:xfrm>
          <a:prstGeom prst="rect">
            <a:avLst/>
          </a:prstGeom>
        </p:spPr>
        <p:txBody>
          <a:bodyPr>
            <a:noAutofit/>
          </a:bodyPr>
          <a:lstStyle/>
          <a:p>
            <a:pPr algn="ctr"/>
            <a:r>
              <a:rPr lang="en-GB" sz="3200" b="1" dirty="0">
                <a:solidFill>
                  <a:srgbClr val="2B2A6A"/>
                </a:solidFill>
                <a:latin typeface="Times New Roman" panose="02020603050405020304" pitchFamily="18" charset="0"/>
                <a:cs typeface="Times New Roman" panose="02020603050405020304" pitchFamily="18" charset="0"/>
              </a:rPr>
              <a:t>INTRODUCTION</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3</a:t>
            </a:fld>
            <a:endParaRPr lang="en-US" dirty="0"/>
          </a:p>
        </p:txBody>
      </p:sp>
      <p:sp>
        <p:nvSpPr>
          <p:cNvPr id="4" name="Content Placeholder 12">
            <a:extLst>
              <a:ext uri="{FF2B5EF4-FFF2-40B4-BE49-F238E27FC236}">
                <a16:creationId xmlns:a16="http://schemas.microsoft.com/office/drawing/2014/main" id="{2411B849-768F-D83D-6AAB-9442B7840366}"/>
              </a:ext>
            </a:extLst>
          </p:cNvPr>
          <p:cNvSpPr txBox="1">
            <a:spLocks/>
          </p:cNvSpPr>
          <p:nvPr/>
        </p:nvSpPr>
        <p:spPr>
          <a:xfrm>
            <a:off x="6096001" y="1252856"/>
            <a:ext cx="5828515" cy="4894381"/>
          </a:xfrm>
          <a:prstGeom prst="rect">
            <a:avLst/>
          </a:prstGeom>
        </p:spPr>
        <p:txBody>
          <a:bodyPr vert="horz" lIns="0" tIns="45720" rIns="0" bIns="45720" rtlCol="0">
            <a:normAutofit/>
          </a:bodyPr>
          <a:lstStyle>
            <a:lvl1pPr marL="2286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Increased reliance on ICT infrastructure for military operations, running of public and private sectors and civilian use</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Emergence of cyberspace as the fifth domain of warfare after land, air, maritime &amp; space creating a new Operating Environment</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However, the increased reliance has also led to a new threat landscape to personal and work cyberspaces.</a:t>
            </a:r>
          </a:p>
        </p:txBody>
      </p:sp>
      <p:grpSp>
        <p:nvGrpSpPr>
          <p:cNvPr id="5" name="Group 4">
            <a:extLst>
              <a:ext uri="{FF2B5EF4-FFF2-40B4-BE49-F238E27FC236}">
                <a16:creationId xmlns:a16="http://schemas.microsoft.com/office/drawing/2014/main" id="{026D0157-D3B5-7C17-AF5B-5FA6A1DFA0C0}"/>
              </a:ext>
            </a:extLst>
          </p:cNvPr>
          <p:cNvGrpSpPr/>
          <p:nvPr/>
        </p:nvGrpSpPr>
        <p:grpSpPr>
          <a:xfrm>
            <a:off x="308633" y="1727199"/>
            <a:ext cx="5600657" cy="4631267"/>
            <a:chOff x="0" y="358865"/>
            <a:chExt cx="7018982" cy="6166858"/>
          </a:xfrm>
          <a:effectLst>
            <a:outerShdw blurRad="76200" dir="18900000" sy="23000" kx="-1200000" algn="bl" rotWithShape="0">
              <a:prstClr val="black">
                <a:alpha val="20000"/>
              </a:prstClr>
            </a:outerShdw>
          </a:effectLst>
        </p:grpSpPr>
        <p:pic>
          <p:nvPicPr>
            <p:cNvPr id="6" name="Picture 5" descr="Rising threats spark US scramble for cyber workers | The Hill">
              <a:extLst>
                <a:ext uri="{FF2B5EF4-FFF2-40B4-BE49-F238E27FC236}">
                  <a16:creationId xmlns:a16="http://schemas.microsoft.com/office/drawing/2014/main" id="{2DF7FDA7-61E5-6865-97A2-4D8102BB9D94}"/>
                </a:ext>
              </a:extLst>
            </p:cNvPr>
            <p:cNvPicPr>
              <a:picLocks noChangeAspect="1" noChangeArrowheads="1"/>
            </p:cNvPicPr>
            <p:nvPr/>
          </p:nvPicPr>
          <p:blipFill rotWithShape="1">
            <a:blip r:embed="rId3">
              <a:duotone>
                <a:prstClr val="black"/>
                <a:srgbClr val="44546A">
                  <a:tint val="45000"/>
                  <a:satMod val="400000"/>
                </a:srgbClr>
              </a:duotone>
              <a:extLst>
                <a:ext uri="{28A0092B-C50C-407E-A947-70E740481C1C}">
                  <a14:useLocalDpi xmlns:a14="http://schemas.microsoft.com/office/drawing/2010/main" val="0"/>
                </a:ext>
              </a:extLst>
            </a:blip>
            <a:srcRect l="20833" r="15043"/>
            <a:stretch/>
          </p:blipFill>
          <p:spPr bwMode="auto">
            <a:xfrm>
              <a:off x="0" y="358865"/>
              <a:ext cx="7018982" cy="6152790"/>
            </a:xfrm>
            <a:custGeom>
              <a:avLst/>
              <a:gdLst>
                <a:gd name="connsiteX0" fmla="*/ 1463805 w 7018982"/>
                <a:gd name="connsiteY0" fmla="*/ 0 h 6152790"/>
                <a:gd name="connsiteX1" fmla="*/ 2397936 w 7018982"/>
                <a:gd name="connsiteY1" fmla="*/ 0 h 6152790"/>
                <a:gd name="connsiteX2" fmla="*/ 2397936 w 7018982"/>
                <a:gd name="connsiteY2" fmla="*/ 1238812 h 6152790"/>
                <a:gd name="connsiteX3" fmla="*/ 3347774 w 7018982"/>
                <a:gd name="connsiteY3" fmla="*/ 1238812 h 6152790"/>
                <a:gd name="connsiteX4" fmla="*/ 3347774 w 7018982"/>
                <a:gd name="connsiteY4" fmla="*/ 1447989 h 6152790"/>
                <a:gd name="connsiteX5" fmla="*/ 4306704 w 7018982"/>
                <a:gd name="connsiteY5" fmla="*/ 1447989 h 6152790"/>
                <a:gd name="connsiteX6" fmla="*/ 4306704 w 7018982"/>
                <a:gd name="connsiteY6" fmla="*/ 0 h 6152790"/>
                <a:gd name="connsiteX7" fmla="*/ 6060052 w 7018982"/>
                <a:gd name="connsiteY7" fmla="*/ 0 h 6152790"/>
                <a:gd name="connsiteX8" fmla="*/ 6060052 w 7018982"/>
                <a:gd name="connsiteY8" fmla="*/ 1261803 h 6152790"/>
                <a:gd name="connsiteX9" fmla="*/ 7018982 w 7018982"/>
                <a:gd name="connsiteY9" fmla="*/ 1261803 h 6152790"/>
                <a:gd name="connsiteX10" fmla="*/ 7018982 w 7018982"/>
                <a:gd name="connsiteY10" fmla="*/ 5397993 h 6152790"/>
                <a:gd name="connsiteX11" fmla="*/ 6060052 w 7018982"/>
                <a:gd name="connsiteY11" fmla="*/ 5397993 h 6152790"/>
                <a:gd name="connsiteX12" fmla="*/ 6058407 w 7018982"/>
                <a:gd name="connsiteY12" fmla="*/ 4494884 h 6152790"/>
                <a:gd name="connsiteX13" fmla="*/ 5099478 w 7018982"/>
                <a:gd name="connsiteY13" fmla="*/ 4494884 h 6152790"/>
                <a:gd name="connsiteX14" fmla="*/ 5099478 w 7018982"/>
                <a:gd name="connsiteY14" fmla="*/ 6152790 h 6152790"/>
                <a:gd name="connsiteX15" fmla="*/ 4262058 w 7018982"/>
                <a:gd name="connsiteY15" fmla="*/ 6152790 h 6152790"/>
                <a:gd name="connsiteX16" fmla="*/ 4262058 w 7018982"/>
                <a:gd name="connsiteY16" fmla="*/ 4933155 h 6152790"/>
                <a:gd name="connsiteX17" fmla="*/ 3303128 w 7018982"/>
                <a:gd name="connsiteY17" fmla="*/ 4933155 h 6152790"/>
                <a:gd name="connsiteX18" fmla="*/ 3303128 w 7018982"/>
                <a:gd name="connsiteY18" fmla="*/ 5454097 h 6152790"/>
                <a:gd name="connsiteX19" fmla="*/ 2388844 w 7018982"/>
                <a:gd name="connsiteY19" fmla="*/ 5454097 h 6152790"/>
                <a:gd name="connsiteX20" fmla="*/ 2388844 w 7018982"/>
                <a:gd name="connsiteY20" fmla="*/ 6152790 h 6152790"/>
                <a:gd name="connsiteX21" fmla="*/ 1463805 w 7018982"/>
                <a:gd name="connsiteY21" fmla="*/ 6152790 h 6152790"/>
                <a:gd name="connsiteX22" fmla="*/ 1463805 w 7018982"/>
                <a:gd name="connsiteY22" fmla="*/ 5454097 h 6152790"/>
                <a:gd name="connsiteX23" fmla="*/ 517827 w 7018982"/>
                <a:gd name="connsiteY23" fmla="*/ 5454097 h 6152790"/>
                <a:gd name="connsiteX24" fmla="*/ 517827 w 7018982"/>
                <a:gd name="connsiteY24" fmla="*/ 4571795 h 6152790"/>
                <a:gd name="connsiteX25" fmla="*/ 0 w 7018982"/>
                <a:gd name="connsiteY25" fmla="*/ 4571795 h 6152790"/>
                <a:gd name="connsiteX26" fmla="*/ 0 w 7018982"/>
                <a:gd name="connsiteY26" fmla="*/ 473474 h 6152790"/>
                <a:gd name="connsiteX27" fmla="*/ 504874 w 7018982"/>
                <a:gd name="connsiteY27" fmla="*/ 473474 h 6152790"/>
                <a:gd name="connsiteX28" fmla="*/ 504874 w 7018982"/>
                <a:gd name="connsiteY28" fmla="*/ 1739348 h 6152790"/>
                <a:gd name="connsiteX29" fmla="*/ 1463805 w 7018982"/>
                <a:gd name="connsiteY29" fmla="*/ 1739348 h 615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8982" h="6152790">
                  <a:moveTo>
                    <a:pt x="1463805" y="0"/>
                  </a:moveTo>
                  <a:lnTo>
                    <a:pt x="2397936" y="0"/>
                  </a:lnTo>
                  <a:lnTo>
                    <a:pt x="2397936" y="1238812"/>
                  </a:lnTo>
                  <a:lnTo>
                    <a:pt x="3347774" y="1238812"/>
                  </a:lnTo>
                  <a:lnTo>
                    <a:pt x="3347774" y="1447989"/>
                  </a:lnTo>
                  <a:lnTo>
                    <a:pt x="4306704" y="1447989"/>
                  </a:lnTo>
                  <a:lnTo>
                    <a:pt x="4306704" y="0"/>
                  </a:lnTo>
                  <a:lnTo>
                    <a:pt x="6060052" y="0"/>
                  </a:lnTo>
                  <a:lnTo>
                    <a:pt x="6060052" y="1261803"/>
                  </a:lnTo>
                  <a:lnTo>
                    <a:pt x="7018982" y="1261803"/>
                  </a:lnTo>
                  <a:lnTo>
                    <a:pt x="7018982" y="5397993"/>
                  </a:lnTo>
                  <a:lnTo>
                    <a:pt x="6060052" y="5397993"/>
                  </a:lnTo>
                  <a:cubicBezTo>
                    <a:pt x="6059503" y="5096957"/>
                    <a:pt x="6058956" y="4795920"/>
                    <a:pt x="6058407" y="4494884"/>
                  </a:cubicBezTo>
                  <a:lnTo>
                    <a:pt x="5099478" y="4494884"/>
                  </a:lnTo>
                  <a:lnTo>
                    <a:pt x="5099478" y="6152790"/>
                  </a:lnTo>
                  <a:lnTo>
                    <a:pt x="4262058" y="6152790"/>
                  </a:lnTo>
                  <a:lnTo>
                    <a:pt x="4262058" y="4933155"/>
                  </a:lnTo>
                  <a:lnTo>
                    <a:pt x="3303128" y="4933155"/>
                  </a:lnTo>
                  <a:lnTo>
                    <a:pt x="3303128" y="5454097"/>
                  </a:lnTo>
                  <a:lnTo>
                    <a:pt x="2388844" y="5454097"/>
                  </a:lnTo>
                  <a:lnTo>
                    <a:pt x="2388844" y="6152790"/>
                  </a:lnTo>
                  <a:lnTo>
                    <a:pt x="1463805" y="6152790"/>
                  </a:lnTo>
                  <a:lnTo>
                    <a:pt x="1463805" y="5454097"/>
                  </a:lnTo>
                  <a:lnTo>
                    <a:pt x="517827" y="5454097"/>
                  </a:lnTo>
                  <a:lnTo>
                    <a:pt x="517827" y="4571795"/>
                  </a:lnTo>
                  <a:lnTo>
                    <a:pt x="0" y="4571795"/>
                  </a:lnTo>
                  <a:lnTo>
                    <a:pt x="0" y="473474"/>
                  </a:lnTo>
                  <a:lnTo>
                    <a:pt x="504874" y="473474"/>
                  </a:lnTo>
                  <a:lnTo>
                    <a:pt x="504874" y="1739348"/>
                  </a:lnTo>
                  <a:lnTo>
                    <a:pt x="1463805" y="1739348"/>
                  </a:lnTo>
                  <a:close/>
                </a:path>
              </a:pathLst>
            </a:custGeom>
            <a:noFill/>
            <a:scene3d>
              <a:camera prst="orthographicFront"/>
              <a:lightRig rig="threePt" dir="t"/>
            </a:scene3d>
            <a:sp3d>
              <a:bevelT w="31750" h="95250"/>
            </a:sp3d>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8CC0FC70-CC06-1393-21BF-AF6622425750}"/>
                </a:ext>
                <a:ext uri="{C183D7F6-B498-43B3-948B-1728B52AA6E4}">
                  <adec:decorative xmlns:adec="http://schemas.microsoft.com/office/drawing/2017/decorative" xmlns="" val="1"/>
                </a:ext>
              </a:extLst>
            </p:cNvPr>
            <p:cNvSpPr/>
            <p:nvPr/>
          </p:nvSpPr>
          <p:spPr>
            <a:xfrm>
              <a:off x="0" y="372933"/>
              <a:ext cx="7018982" cy="6152790"/>
            </a:xfrm>
            <a:custGeom>
              <a:avLst/>
              <a:gdLst>
                <a:gd name="connsiteX0" fmla="*/ 1463805 w 7018982"/>
                <a:gd name="connsiteY0" fmla="*/ 0 h 6152790"/>
                <a:gd name="connsiteX1" fmla="*/ 2397936 w 7018982"/>
                <a:gd name="connsiteY1" fmla="*/ 0 h 6152790"/>
                <a:gd name="connsiteX2" fmla="*/ 2397936 w 7018982"/>
                <a:gd name="connsiteY2" fmla="*/ 1238812 h 6152790"/>
                <a:gd name="connsiteX3" fmla="*/ 3347774 w 7018982"/>
                <a:gd name="connsiteY3" fmla="*/ 1238812 h 6152790"/>
                <a:gd name="connsiteX4" fmla="*/ 3347774 w 7018982"/>
                <a:gd name="connsiteY4" fmla="*/ 1447989 h 6152790"/>
                <a:gd name="connsiteX5" fmla="*/ 4306704 w 7018982"/>
                <a:gd name="connsiteY5" fmla="*/ 1447989 h 6152790"/>
                <a:gd name="connsiteX6" fmla="*/ 4306704 w 7018982"/>
                <a:gd name="connsiteY6" fmla="*/ 0 h 6152790"/>
                <a:gd name="connsiteX7" fmla="*/ 6060052 w 7018982"/>
                <a:gd name="connsiteY7" fmla="*/ 0 h 6152790"/>
                <a:gd name="connsiteX8" fmla="*/ 6060052 w 7018982"/>
                <a:gd name="connsiteY8" fmla="*/ 1261803 h 6152790"/>
                <a:gd name="connsiteX9" fmla="*/ 7018982 w 7018982"/>
                <a:gd name="connsiteY9" fmla="*/ 1261803 h 6152790"/>
                <a:gd name="connsiteX10" fmla="*/ 7018982 w 7018982"/>
                <a:gd name="connsiteY10" fmla="*/ 5397993 h 6152790"/>
                <a:gd name="connsiteX11" fmla="*/ 6060052 w 7018982"/>
                <a:gd name="connsiteY11" fmla="*/ 5397993 h 6152790"/>
                <a:gd name="connsiteX12" fmla="*/ 6058407 w 7018982"/>
                <a:gd name="connsiteY12" fmla="*/ 4494884 h 6152790"/>
                <a:gd name="connsiteX13" fmla="*/ 5099478 w 7018982"/>
                <a:gd name="connsiteY13" fmla="*/ 4494884 h 6152790"/>
                <a:gd name="connsiteX14" fmla="*/ 5099478 w 7018982"/>
                <a:gd name="connsiteY14" fmla="*/ 6152790 h 6152790"/>
                <a:gd name="connsiteX15" fmla="*/ 4262058 w 7018982"/>
                <a:gd name="connsiteY15" fmla="*/ 6152790 h 6152790"/>
                <a:gd name="connsiteX16" fmla="*/ 4262058 w 7018982"/>
                <a:gd name="connsiteY16" fmla="*/ 4933156 h 6152790"/>
                <a:gd name="connsiteX17" fmla="*/ 3303128 w 7018982"/>
                <a:gd name="connsiteY17" fmla="*/ 4933156 h 6152790"/>
                <a:gd name="connsiteX18" fmla="*/ 3303128 w 7018982"/>
                <a:gd name="connsiteY18" fmla="*/ 5454097 h 6152790"/>
                <a:gd name="connsiteX19" fmla="*/ 2388844 w 7018982"/>
                <a:gd name="connsiteY19" fmla="*/ 5454097 h 6152790"/>
                <a:gd name="connsiteX20" fmla="*/ 2388844 w 7018982"/>
                <a:gd name="connsiteY20" fmla="*/ 6152790 h 6152790"/>
                <a:gd name="connsiteX21" fmla="*/ 1463805 w 7018982"/>
                <a:gd name="connsiteY21" fmla="*/ 6152790 h 6152790"/>
                <a:gd name="connsiteX22" fmla="*/ 1463805 w 7018982"/>
                <a:gd name="connsiteY22" fmla="*/ 5454097 h 6152790"/>
                <a:gd name="connsiteX23" fmla="*/ 517827 w 7018982"/>
                <a:gd name="connsiteY23" fmla="*/ 5454097 h 6152790"/>
                <a:gd name="connsiteX24" fmla="*/ 517827 w 7018982"/>
                <a:gd name="connsiteY24" fmla="*/ 4571795 h 6152790"/>
                <a:gd name="connsiteX25" fmla="*/ 0 w 7018982"/>
                <a:gd name="connsiteY25" fmla="*/ 4571795 h 6152790"/>
                <a:gd name="connsiteX26" fmla="*/ 0 w 7018982"/>
                <a:gd name="connsiteY26" fmla="*/ 473474 h 6152790"/>
                <a:gd name="connsiteX27" fmla="*/ 504874 w 7018982"/>
                <a:gd name="connsiteY27" fmla="*/ 473474 h 6152790"/>
                <a:gd name="connsiteX28" fmla="*/ 504874 w 7018982"/>
                <a:gd name="connsiteY28" fmla="*/ 1739348 h 6152790"/>
                <a:gd name="connsiteX29" fmla="*/ 1463805 w 7018982"/>
                <a:gd name="connsiteY29" fmla="*/ 1739348 h 615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8982" h="6152790">
                  <a:moveTo>
                    <a:pt x="1463805" y="0"/>
                  </a:moveTo>
                  <a:lnTo>
                    <a:pt x="2397936" y="0"/>
                  </a:lnTo>
                  <a:lnTo>
                    <a:pt x="2397936" y="1238812"/>
                  </a:lnTo>
                  <a:lnTo>
                    <a:pt x="3347774" y="1238812"/>
                  </a:lnTo>
                  <a:lnTo>
                    <a:pt x="3347774" y="1447989"/>
                  </a:lnTo>
                  <a:lnTo>
                    <a:pt x="4306704" y="1447989"/>
                  </a:lnTo>
                  <a:lnTo>
                    <a:pt x="4306704" y="0"/>
                  </a:lnTo>
                  <a:lnTo>
                    <a:pt x="6060052" y="0"/>
                  </a:lnTo>
                  <a:lnTo>
                    <a:pt x="6060052" y="1261803"/>
                  </a:lnTo>
                  <a:lnTo>
                    <a:pt x="7018982" y="1261803"/>
                  </a:lnTo>
                  <a:lnTo>
                    <a:pt x="7018982" y="5397993"/>
                  </a:lnTo>
                  <a:lnTo>
                    <a:pt x="6060052" y="5397993"/>
                  </a:lnTo>
                  <a:cubicBezTo>
                    <a:pt x="6059503" y="5096957"/>
                    <a:pt x="6058956" y="4795920"/>
                    <a:pt x="6058407" y="4494884"/>
                  </a:cubicBezTo>
                  <a:lnTo>
                    <a:pt x="5099478" y="4494884"/>
                  </a:lnTo>
                  <a:lnTo>
                    <a:pt x="5099478" y="6152790"/>
                  </a:lnTo>
                  <a:lnTo>
                    <a:pt x="4262058" y="6152790"/>
                  </a:lnTo>
                  <a:lnTo>
                    <a:pt x="4262058" y="4933156"/>
                  </a:lnTo>
                  <a:lnTo>
                    <a:pt x="3303128" y="4933156"/>
                  </a:lnTo>
                  <a:lnTo>
                    <a:pt x="3303128" y="5454097"/>
                  </a:lnTo>
                  <a:lnTo>
                    <a:pt x="2388844" y="5454097"/>
                  </a:lnTo>
                  <a:lnTo>
                    <a:pt x="2388844" y="6152790"/>
                  </a:lnTo>
                  <a:lnTo>
                    <a:pt x="1463805" y="6152790"/>
                  </a:lnTo>
                  <a:lnTo>
                    <a:pt x="1463805" y="5454097"/>
                  </a:lnTo>
                  <a:lnTo>
                    <a:pt x="517827" y="5454097"/>
                  </a:lnTo>
                  <a:lnTo>
                    <a:pt x="517827" y="4571795"/>
                  </a:lnTo>
                  <a:lnTo>
                    <a:pt x="0" y="4571795"/>
                  </a:lnTo>
                  <a:lnTo>
                    <a:pt x="0" y="473474"/>
                  </a:lnTo>
                  <a:lnTo>
                    <a:pt x="504874" y="473474"/>
                  </a:lnTo>
                  <a:lnTo>
                    <a:pt x="504874" y="1739348"/>
                  </a:lnTo>
                  <a:lnTo>
                    <a:pt x="1463805" y="1739348"/>
                  </a:lnTo>
                  <a:close/>
                </a:path>
              </a:pathLst>
            </a:custGeom>
            <a:gradFill>
              <a:gsLst>
                <a:gs pos="0">
                  <a:srgbClr val="01023B">
                    <a:alpha val="50000"/>
                  </a:srgbClr>
                </a:gs>
                <a:gs pos="100000">
                  <a:srgbClr val="E99757">
                    <a:alpha val="50000"/>
                  </a:srgbClr>
                </a:gs>
                <a:gs pos="50000">
                  <a:srgbClr val="A53F52">
                    <a:alpha val="50000"/>
                  </a:srgbClr>
                </a:gs>
              </a:gsLst>
              <a:lin ang="10800000" scaled="1"/>
            </a:gradFill>
            <a:ln w="12700" cap="flat" cmpd="sng" algn="ctr">
              <a:noFill/>
              <a:prstDash val="solid"/>
              <a:miter lim="800000"/>
            </a:ln>
            <a:effectLst/>
            <a:scene3d>
              <a:camera prst="orthographicFront"/>
              <a:lightRig rig="threePt" dir="t"/>
            </a:scene3d>
            <a:sp3d>
              <a:bevelT w="31750" h="95250"/>
            </a:sp3d>
          </p:spPr>
          <p:txBody>
            <a:bodyPr wrap="square" rtlCol="0" anchor="ctr">
              <a:noAutofit/>
            </a:bodyPr>
            <a:lstStyle/>
            <a:p>
              <a:pPr algn="ctr" defTabSz="914377">
                <a:defRPr/>
              </a:pPr>
              <a:endParaRPr lang="en-US" sz="2400" kern="0" dirty="0">
                <a:solidFill>
                  <a:prstClr val="white"/>
                </a:solidFill>
                <a:latin typeface="Calibri"/>
              </a:endParaRPr>
            </a:p>
          </p:txBody>
        </p:sp>
      </p:grpSp>
    </p:spTree>
    <p:extLst>
      <p:ext uri="{BB962C8B-B14F-4D97-AF65-F5344CB8AC3E}">
        <p14:creationId xmlns:p14="http://schemas.microsoft.com/office/powerpoint/2010/main" val="1090654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4"/>
          <p:cNvSpPr txBox="1">
            <a:spLocks noGrp="1"/>
          </p:cNvSpPr>
          <p:nvPr>
            <p:ph type="title"/>
          </p:nvPr>
        </p:nvSpPr>
        <p:spPr>
          <a:xfrm>
            <a:off x="1251758" y="1037569"/>
            <a:ext cx="6453133" cy="609400"/>
          </a:xfrm>
          <a:prstGeom prst="rect">
            <a:avLst/>
          </a:prstGeom>
        </p:spPr>
        <p:txBody>
          <a:bodyPr spcFirstLastPara="1" vert="horz" wrap="square" lIns="121900" tIns="121900" rIns="121900" bIns="121900" rtlCol="0" anchor="t" anchorCtr="0">
            <a:noAutofit/>
          </a:bodyPr>
          <a:lstStyle/>
          <a:p>
            <a:pPr marL="457200" indent="-457200" algn="l">
              <a:buFont typeface="Wingdings" panose="05000000000000000000" pitchFamily="2" charset="2"/>
              <a:buChar char="q"/>
            </a:pPr>
            <a:r>
              <a:rPr lang="en-GB" dirty="0">
                <a:latin typeface="Lato" panose="020B0604020202020204" charset="0"/>
                <a:ea typeface="Lato" panose="020B0604020202020204" charset="0"/>
                <a:cs typeface="Lato" panose="020B0604020202020204" charset="0"/>
              </a:rPr>
              <a:t>Hover before you click</a:t>
            </a:r>
            <a:endParaRPr dirty="0">
              <a:latin typeface="Lato" panose="020B0604020202020204" charset="0"/>
              <a:ea typeface="Lato" panose="020B0604020202020204" charset="0"/>
              <a:cs typeface="Lato" panose="020B0604020202020204" charset="0"/>
            </a:endParaRPr>
          </a:p>
        </p:txBody>
      </p:sp>
      <p:sp>
        <p:nvSpPr>
          <p:cNvPr id="649" name="Google Shape;649;p44"/>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30</a:t>
            </a:fld>
            <a:endParaRPr/>
          </a:p>
        </p:txBody>
      </p:sp>
      <p:sp>
        <p:nvSpPr>
          <p:cNvPr id="650" name="Google Shape;650;p44"/>
          <p:cNvSpPr txBox="1">
            <a:spLocks noGrp="1"/>
          </p:cNvSpPr>
          <p:nvPr>
            <p:ph type="title" idx="4294967295"/>
          </p:nvPr>
        </p:nvSpPr>
        <p:spPr>
          <a:xfrm>
            <a:off x="982133" y="1537233"/>
            <a:ext cx="7316351" cy="4866656"/>
          </a:xfrm>
          <a:prstGeom prst="rect">
            <a:avLst/>
          </a:prstGeom>
        </p:spPr>
        <p:txBody>
          <a:bodyPr spcFirstLastPara="1" vert="horz" wrap="square" lIns="121900" tIns="121900" rIns="121900" bIns="121900" rtlCol="0" anchor="t" anchorCtr="0">
            <a:noAutofit/>
          </a:bodyPr>
          <a:lstStyle/>
          <a:p>
            <a:pPr marL="1202249" indent="-457200" algn="l">
              <a:lnSpc>
                <a:spcPct val="115000"/>
              </a:lnSpc>
              <a:spcBef>
                <a:spcPts val="0"/>
              </a:spcBef>
              <a:buSzPts val="2000"/>
              <a:buFont typeface="Wingdings" panose="05000000000000000000" pitchFamily="2" charset="2"/>
              <a:buChar char="Ø"/>
            </a:pPr>
            <a:r>
              <a:rPr lang="en-GB" sz="2667" dirty="0">
                <a:latin typeface="Lato"/>
                <a:ea typeface="Lato"/>
                <a:cs typeface="Lato"/>
                <a:sym typeface="Lato"/>
              </a:rPr>
              <a:t>Why hover?</a:t>
            </a:r>
            <a:endParaRPr sz="2667" dirty="0">
              <a:latin typeface="Lato"/>
              <a:ea typeface="Lato"/>
              <a:cs typeface="Lato"/>
              <a:sym typeface="Lato"/>
            </a:endParaRPr>
          </a:p>
          <a:p>
            <a:pPr marL="1828754" lvl="1" indent="-474121" algn="l" rtl="0">
              <a:lnSpc>
                <a:spcPct val="115000"/>
              </a:lnSpc>
              <a:buSzPts val="2000"/>
              <a:buFont typeface="Wingdings" panose="05000000000000000000" pitchFamily="2" charset="2"/>
              <a:buChar char="§"/>
            </a:pPr>
            <a:r>
              <a:rPr lang="en-GB" sz="2667" dirty="0">
                <a:latin typeface="Lato"/>
                <a:ea typeface="Lato"/>
                <a:cs typeface="Lato"/>
                <a:sym typeface="Lato"/>
              </a:rPr>
              <a:t>Blue text can be deceiving</a:t>
            </a:r>
            <a:br>
              <a:rPr lang="en-GB" sz="2667" dirty="0">
                <a:latin typeface="Lato"/>
                <a:ea typeface="Lato"/>
                <a:cs typeface="Lato"/>
                <a:sym typeface="Lato"/>
              </a:rPr>
            </a:br>
            <a:r>
              <a:rPr lang="en-GB" sz="2667" dirty="0">
                <a:latin typeface="Lato"/>
                <a:ea typeface="Lato"/>
                <a:cs typeface="Lato"/>
                <a:sym typeface="Lato"/>
              </a:rPr>
              <a:t>Underlying URL </a:t>
            </a:r>
            <a:r>
              <a:rPr lang="en-GB" sz="2667" u="sng" dirty="0">
                <a:latin typeface="Lato"/>
                <a:ea typeface="Lato"/>
                <a:cs typeface="Lato"/>
                <a:sym typeface="Lato"/>
              </a:rPr>
              <a:t>may</a:t>
            </a:r>
            <a:r>
              <a:rPr lang="en-GB" sz="2667" dirty="0">
                <a:latin typeface="Lato"/>
                <a:ea typeface="Lato"/>
                <a:cs typeface="Lato"/>
                <a:sym typeface="Lato"/>
              </a:rPr>
              <a:t> be different</a:t>
            </a:r>
            <a:endParaRPr sz="2667" dirty="0">
              <a:latin typeface="Lato"/>
              <a:ea typeface="Lato"/>
              <a:cs typeface="Lato"/>
              <a:sym typeface="Lato"/>
            </a:endParaRPr>
          </a:p>
          <a:p>
            <a:pPr marL="1811833" lvl="1" indent="-457200" algn="l" rtl="0">
              <a:lnSpc>
                <a:spcPct val="115000"/>
              </a:lnSpc>
              <a:buSzPts val="2000"/>
              <a:buFont typeface="Wingdings" panose="05000000000000000000" pitchFamily="2" charset="2"/>
              <a:buChar char="§"/>
            </a:pPr>
            <a:r>
              <a:rPr lang="en-GB" sz="2667" dirty="0">
                <a:latin typeface="Lato"/>
                <a:ea typeface="Lato"/>
                <a:cs typeface="Lato"/>
                <a:sym typeface="Lato"/>
              </a:rPr>
              <a:t>Foreign domains - .</a:t>
            </a:r>
            <a:r>
              <a:rPr lang="en-GB" sz="2667" dirty="0" err="1">
                <a:latin typeface="Lato"/>
                <a:ea typeface="Lato"/>
                <a:cs typeface="Lato"/>
                <a:sym typeface="Lato"/>
              </a:rPr>
              <a:t>uk</a:t>
            </a:r>
            <a:r>
              <a:rPr lang="en-GB" sz="2667" dirty="0">
                <a:latin typeface="Lato"/>
                <a:ea typeface="Lato"/>
                <a:cs typeface="Lato"/>
                <a:sym typeface="Lato"/>
              </a:rPr>
              <a:t>, .</a:t>
            </a:r>
            <a:r>
              <a:rPr lang="en-GB" sz="2667" dirty="0" err="1">
                <a:latin typeface="Lato"/>
                <a:ea typeface="Lato"/>
                <a:cs typeface="Lato"/>
                <a:sym typeface="Lato"/>
              </a:rPr>
              <a:t>cn</a:t>
            </a:r>
            <a:r>
              <a:rPr lang="en-GB" sz="2667" dirty="0">
                <a:latin typeface="Lato"/>
                <a:ea typeface="Lato"/>
                <a:cs typeface="Lato"/>
                <a:sym typeface="Lato"/>
              </a:rPr>
              <a:t>, or .</a:t>
            </a:r>
            <a:r>
              <a:rPr lang="en-GB" sz="2667" dirty="0" err="1">
                <a:latin typeface="Lato"/>
                <a:ea typeface="Lato"/>
                <a:cs typeface="Lato"/>
                <a:sym typeface="Lato"/>
              </a:rPr>
              <a:t>ru</a:t>
            </a:r>
            <a:endParaRPr sz="2667" dirty="0">
              <a:latin typeface="Lato"/>
              <a:ea typeface="Lato"/>
              <a:cs typeface="Lato"/>
              <a:sym typeface="Lato"/>
            </a:endParaRPr>
          </a:p>
          <a:p>
            <a:pPr marL="1202249" indent="-457200" algn="l">
              <a:lnSpc>
                <a:spcPct val="115000"/>
              </a:lnSpc>
              <a:spcBef>
                <a:spcPts val="0"/>
              </a:spcBef>
              <a:buSzPts val="2000"/>
              <a:buFont typeface="Wingdings" panose="05000000000000000000" pitchFamily="2" charset="2"/>
              <a:buChar char="Ø"/>
            </a:pPr>
            <a:r>
              <a:rPr lang="en-GB" sz="2667" dirty="0">
                <a:latin typeface="Lato"/>
                <a:ea typeface="Lato"/>
                <a:cs typeface="Lato"/>
                <a:sym typeface="Lato"/>
              </a:rPr>
              <a:t>Numbers instead of letters</a:t>
            </a:r>
            <a:endParaRPr sz="2667" dirty="0">
              <a:latin typeface="Lato"/>
              <a:ea typeface="Lato"/>
              <a:cs typeface="Lato"/>
              <a:sym typeface="Lato"/>
            </a:endParaRPr>
          </a:p>
          <a:p>
            <a:pPr marL="1811833" lvl="1" indent="-457200" algn="l" rtl="0">
              <a:lnSpc>
                <a:spcPct val="115000"/>
              </a:lnSpc>
              <a:buSzPts val="2000"/>
              <a:buFont typeface="Wingdings" panose="05000000000000000000" pitchFamily="2" charset="2"/>
              <a:buChar char="§"/>
            </a:pPr>
            <a:r>
              <a:rPr lang="en-GB" sz="2667" dirty="0">
                <a:latin typeface="Lato"/>
                <a:ea typeface="Lato"/>
                <a:cs typeface="Lato"/>
                <a:sym typeface="Lato"/>
              </a:rPr>
              <a:t>Example: 192.168.1.1</a:t>
            </a:r>
            <a:endParaRPr sz="2667" dirty="0">
              <a:latin typeface="Lato"/>
              <a:ea typeface="Lato"/>
              <a:cs typeface="Lato"/>
              <a:sym typeface="Lato"/>
            </a:endParaRPr>
          </a:p>
          <a:p>
            <a:pPr marL="1828754" lvl="1" indent="-474121" algn="l" rtl="0">
              <a:lnSpc>
                <a:spcPct val="115000"/>
              </a:lnSpc>
              <a:buSzPts val="2000"/>
              <a:buFont typeface="Wingdings" panose="05000000000000000000" pitchFamily="2" charset="2"/>
              <a:buChar char="§"/>
            </a:pPr>
            <a:r>
              <a:rPr lang="en-GB" sz="2667" dirty="0">
                <a:latin typeface="Lato"/>
                <a:ea typeface="Lato"/>
                <a:cs typeface="Lato"/>
                <a:sym typeface="Lato"/>
              </a:rPr>
              <a:t>Don’t trust it!</a:t>
            </a:r>
            <a:endParaRPr sz="2667" dirty="0">
              <a:latin typeface="Lato"/>
              <a:ea typeface="Lato"/>
              <a:cs typeface="Lato"/>
              <a:sym typeface="Lato"/>
            </a:endParaRPr>
          </a:p>
          <a:p>
            <a:pPr marL="1202249" indent="-457200" algn="l">
              <a:lnSpc>
                <a:spcPct val="115000"/>
              </a:lnSpc>
              <a:spcBef>
                <a:spcPts val="0"/>
              </a:spcBef>
              <a:buSzPts val="2000"/>
              <a:buFont typeface="Wingdings" panose="05000000000000000000" pitchFamily="2" charset="2"/>
              <a:buChar char="Ø"/>
            </a:pPr>
            <a:r>
              <a:rPr lang="en-GB" sz="2667" dirty="0">
                <a:latin typeface="Lato"/>
                <a:ea typeface="Lato"/>
                <a:cs typeface="Lato"/>
                <a:sym typeface="Lato"/>
              </a:rPr>
              <a:t>Hover on mobile/tablet?</a:t>
            </a:r>
            <a:endParaRPr sz="2667" dirty="0">
              <a:latin typeface="Lato"/>
              <a:ea typeface="Lato"/>
              <a:cs typeface="Lato"/>
              <a:sym typeface="Lato"/>
            </a:endParaRPr>
          </a:p>
          <a:p>
            <a:pPr marL="1828754" lvl="1" indent="-474121" algn="l" rtl="0">
              <a:lnSpc>
                <a:spcPct val="115000"/>
              </a:lnSpc>
              <a:buSzPts val="2000"/>
              <a:buFont typeface="Wingdings" panose="05000000000000000000" pitchFamily="2" charset="2"/>
              <a:buChar char="§"/>
            </a:pPr>
            <a:r>
              <a:rPr lang="en-GB" sz="2667" dirty="0">
                <a:latin typeface="Lato"/>
                <a:ea typeface="Lato"/>
                <a:cs typeface="Lato"/>
                <a:sym typeface="Lato"/>
              </a:rPr>
              <a:t>Long press (hold) </a:t>
            </a:r>
            <a:endParaRPr sz="2667" dirty="0">
              <a:latin typeface="Lato"/>
              <a:ea typeface="Lato"/>
              <a:cs typeface="Lato"/>
              <a:sym typeface="Lato"/>
            </a:endParaRPr>
          </a:p>
          <a:p>
            <a:pPr marL="1202249" indent="-457200" algn="l">
              <a:lnSpc>
                <a:spcPct val="115000"/>
              </a:lnSpc>
              <a:spcBef>
                <a:spcPts val="0"/>
              </a:spcBef>
              <a:buSzPts val="2000"/>
              <a:buFont typeface="Wingdings" panose="05000000000000000000" pitchFamily="2" charset="2"/>
              <a:buChar char="Ø"/>
            </a:pPr>
            <a:r>
              <a:rPr lang="en-GB" sz="2667" dirty="0">
                <a:latin typeface="Lato"/>
                <a:ea typeface="Lato"/>
                <a:cs typeface="Lato"/>
                <a:sym typeface="Lato"/>
              </a:rPr>
              <a:t>Any doubts? Don’t click it!!!</a:t>
            </a:r>
            <a:endParaRPr sz="2667" dirty="0">
              <a:latin typeface="Lato"/>
              <a:ea typeface="Lato"/>
              <a:cs typeface="Lato"/>
              <a:sym typeface="Lato"/>
            </a:endParaRPr>
          </a:p>
        </p:txBody>
      </p:sp>
      <p:grpSp>
        <p:nvGrpSpPr>
          <p:cNvPr id="652" name="Google Shape;652;p44"/>
          <p:cNvGrpSpPr/>
          <p:nvPr/>
        </p:nvGrpSpPr>
        <p:grpSpPr>
          <a:xfrm>
            <a:off x="8171120" y="2941326"/>
            <a:ext cx="3512988" cy="3439667"/>
            <a:chOff x="5436888" y="2037025"/>
            <a:chExt cx="2896275" cy="2770350"/>
          </a:xfrm>
        </p:grpSpPr>
        <p:pic>
          <p:nvPicPr>
            <p:cNvPr id="653" name="Google Shape;653;p44"/>
            <p:cNvPicPr preferRelativeResize="0"/>
            <p:nvPr/>
          </p:nvPicPr>
          <p:blipFill>
            <a:blip r:embed="rId3">
              <a:alphaModFix/>
            </a:blip>
            <a:stretch>
              <a:fillRect/>
            </a:stretch>
          </p:blipFill>
          <p:spPr>
            <a:xfrm>
              <a:off x="5436888" y="2037025"/>
              <a:ext cx="2896275" cy="2770350"/>
            </a:xfrm>
            <a:prstGeom prst="rect">
              <a:avLst/>
            </a:prstGeom>
            <a:noFill/>
            <a:ln>
              <a:noFill/>
            </a:ln>
          </p:spPr>
        </p:pic>
        <p:sp>
          <p:nvSpPr>
            <p:cNvPr id="654" name="Google Shape;654;p44"/>
            <p:cNvSpPr txBox="1"/>
            <p:nvPr/>
          </p:nvSpPr>
          <p:spPr>
            <a:xfrm>
              <a:off x="5750350" y="2212825"/>
              <a:ext cx="2316300" cy="310800"/>
            </a:xfrm>
            <a:prstGeom prst="rect">
              <a:avLst/>
            </a:prstGeom>
            <a:solidFill>
              <a:srgbClr val="F4F4F4"/>
            </a:solidFill>
            <a:ln>
              <a:noFill/>
            </a:ln>
          </p:spPr>
          <p:txBody>
            <a:bodyPr spcFirstLastPara="1" wrap="square" lIns="121900" tIns="121900" rIns="121900" bIns="121900" anchor="ctr" anchorCtr="0">
              <a:noAutofit/>
            </a:bodyPr>
            <a:lstStyle/>
            <a:p>
              <a:pPr algn="ctr"/>
              <a:r>
                <a:rPr lang="en-GB" sz="2400" b="1" dirty="0">
                  <a:solidFill>
                    <a:srgbClr val="999999"/>
                  </a:solidFill>
                  <a:latin typeface="Lato"/>
                  <a:ea typeface="Lato"/>
                  <a:cs typeface="Lato"/>
                  <a:sym typeface="Lato"/>
                </a:rPr>
                <a:t>http://www.evil.com/</a:t>
              </a:r>
              <a:endParaRPr sz="2400" b="1" dirty="0">
                <a:solidFill>
                  <a:srgbClr val="999999"/>
                </a:solidFill>
                <a:latin typeface="Lato"/>
                <a:ea typeface="Lato"/>
                <a:cs typeface="Lato"/>
                <a:sym typeface="Lato"/>
              </a:endParaRPr>
            </a:p>
          </p:txBody>
        </p:sp>
      </p:grpSp>
      <p:sp>
        <p:nvSpPr>
          <p:cNvPr id="655" name="Google Shape;655;p44"/>
          <p:cNvSpPr txBox="1"/>
          <p:nvPr/>
        </p:nvSpPr>
        <p:spPr>
          <a:xfrm>
            <a:off x="8862900" y="952733"/>
            <a:ext cx="2022800" cy="306000"/>
          </a:xfrm>
          <a:prstGeom prst="rect">
            <a:avLst/>
          </a:prstGeom>
          <a:noFill/>
          <a:ln>
            <a:noFill/>
          </a:ln>
        </p:spPr>
        <p:txBody>
          <a:bodyPr spcFirstLastPara="1" wrap="square" lIns="121900" tIns="121900" rIns="121900" bIns="121900" anchor="ctr" anchorCtr="0">
            <a:noAutofit/>
          </a:bodyPr>
          <a:lstStyle/>
          <a:p>
            <a:pPr algn="ctr"/>
            <a:endParaRPr sz="2400" dirty="0">
              <a:latin typeface="Lato"/>
              <a:ea typeface="Lato"/>
              <a:cs typeface="Lato"/>
              <a:sym typeface="Lato"/>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352" y="1606984"/>
            <a:ext cx="3518391" cy="1364720"/>
          </a:xfrm>
          <a:prstGeom prst="rect">
            <a:avLst/>
          </a:prstGeom>
        </p:spPr>
      </p:pic>
      <p:sp>
        <p:nvSpPr>
          <p:cNvPr id="11" name="Google Shape;613;p41">
            <a:extLst>
              <a:ext uri="{FF2B5EF4-FFF2-40B4-BE49-F238E27FC236}">
                <a16:creationId xmlns:a16="http://schemas.microsoft.com/office/drawing/2014/main" id="{DB288697-69E9-4D91-94BD-1BD10889C122}"/>
              </a:ext>
            </a:extLst>
          </p:cNvPr>
          <p:cNvSpPr txBox="1">
            <a:spLocks/>
          </p:cNvSpPr>
          <p:nvPr/>
        </p:nvSpPr>
        <p:spPr>
          <a:xfrm>
            <a:off x="1855524" y="322001"/>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Lato" panose="020B0604020202020204" charset="0"/>
                <a:ea typeface="Lato" panose="020B0604020202020204" charset="0"/>
                <a:cs typeface="Lato" panose="020B0604020202020204" charset="0"/>
              </a:rPr>
              <a:t>EXAMPLES </a:t>
            </a:r>
            <a:r>
              <a:rPr lang="en-GB" sz="4267" b="1" dirty="0" err="1">
                <a:solidFill>
                  <a:schemeClr val="tx2"/>
                </a:solidFill>
                <a:latin typeface="Lato" panose="020B0604020202020204" charset="0"/>
                <a:ea typeface="Lato" panose="020B0604020202020204" charset="0"/>
                <a:cs typeface="Lato" panose="020B0604020202020204" charset="0"/>
              </a:rPr>
              <a:t>Cont</a:t>
            </a:r>
            <a:r>
              <a:rPr lang="en-GB" sz="4267" b="1" dirty="0">
                <a:solidFill>
                  <a:schemeClr val="tx2"/>
                </a:solidFill>
                <a:latin typeface="Lato" panose="020B0604020202020204" charset="0"/>
                <a:ea typeface="Lato" panose="020B0604020202020204" charset="0"/>
                <a:cs typeface="Lato" panose="020B0604020202020204" charset="0"/>
              </a:rPr>
              <a:t>…</a:t>
            </a:r>
          </a:p>
        </p:txBody>
      </p:sp>
    </p:spTree>
    <p:extLst>
      <p:ext uri="{BB962C8B-B14F-4D97-AF65-F5344CB8AC3E}">
        <p14:creationId xmlns:p14="http://schemas.microsoft.com/office/powerpoint/2010/main" val="3120913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5"/>
          <p:cNvSpPr txBox="1">
            <a:spLocks noGrp="1"/>
          </p:cNvSpPr>
          <p:nvPr>
            <p:ph type="title"/>
          </p:nvPr>
        </p:nvSpPr>
        <p:spPr>
          <a:xfrm>
            <a:off x="1240804" y="1180075"/>
            <a:ext cx="9385200" cy="740800"/>
          </a:xfrm>
          <a:prstGeom prst="rect">
            <a:avLst/>
          </a:prstGeom>
        </p:spPr>
        <p:txBody>
          <a:bodyPr spcFirstLastPara="1" vert="horz" wrap="square" lIns="121900" tIns="121900" rIns="121900" bIns="121900" rtlCol="0" anchor="t" anchorCtr="0">
            <a:noAutofit/>
          </a:bodyPr>
          <a:lstStyle/>
          <a:p>
            <a:pPr marL="457200" indent="-457200" algn="l">
              <a:buFont typeface="Wingdings" panose="05000000000000000000" pitchFamily="2" charset="2"/>
              <a:buChar char="q"/>
            </a:pPr>
            <a:r>
              <a:rPr lang="en-GB" dirty="0">
                <a:latin typeface="Times New Roman" panose="02020603050405020304" pitchFamily="18" charset="0"/>
                <a:ea typeface="Lato" panose="020B0604020202020204" charset="0"/>
                <a:cs typeface="Times New Roman" panose="02020603050405020304" pitchFamily="18" charset="0"/>
              </a:rPr>
              <a:t>Shortened or obfuscated links?</a:t>
            </a:r>
            <a:endParaRPr dirty="0">
              <a:latin typeface="Times New Roman" panose="02020603050405020304" pitchFamily="18" charset="0"/>
              <a:ea typeface="Lato" panose="020B0604020202020204" charset="0"/>
              <a:cs typeface="Times New Roman" panose="02020603050405020304" pitchFamily="18" charset="0"/>
            </a:endParaRPr>
          </a:p>
        </p:txBody>
      </p:sp>
      <p:sp>
        <p:nvSpPr>
          <p:cNvPr id="663" name="Google Shape;663;p45"/>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31</a:t>
            </a:fld>
            <a:endParaRPr>
              <a:solidFill>
                <a:schemeClr val="tx1"/>
              </a:solidFill>
            </a:endParaRPr>
          </a:p>
        </p:txBody>
      </p:sp>
      <p:sp>
        <p:nvSpPr>
          <p:cNvPr id="664" name="Google Shape;664;p45"/>
          <p:cNvSpPr txBox="1">
            <a:spLocks noGrp="1"/>
          </p:cNvSpPr>
          <p:nvPr>
            <p:ph type="title" idx="4294967295"/>
          </p:nvPr>
        </p:nvSpPr>
        <p:spPr>
          <a:xfrm>
            <a:off x="1727199" y="1737667"/>
            <a:ext cx="10074500" cy="2736000"/>
          </a:xfrm>
          <a:prstGeom prst="rect">
            <a:avLst/>
          </a:prstGeom>
        </p:spPr>
        <p:txBody>
          <a:bodyPr spcFirstLastPara="1" vert="horz" wrap="square" lIns="121900" tIns="121900" rIns="121900" bIns="121900" rtlCol="0" anchor="t" anchorCtr="0">
            <a:noAutofit/>
          </a:bodyPr>
          <a:lstStyle/>
          <a:p>
            <a:pPr marL="592664" indent="-457200" algn="l">
              <a:lnSpc>
                <a:spcPct val="115000"/>
              </a:lnSpc>
              <a:spcBef>
                <a:spcPts val="0"/>
              </a:spcBef>
              <a:buSzPts val="2000"/>
              <a:buFont typeface="Wingdings" panose="05000000000000000000" pitchFamily="2" charset="2"/>
              <a:buChar char="Ø"/>
            </a:pPr>
            <a:r>
              <a:rPr lang="en-GB" sz="2667" dirty="0">
                <a:latin typeface="Times New Roman" panose="02020603050405020304" pitchFamily="18" charset="0"/>
                <a:ea typeface="Lato"/>
                <a:cs typeface="Times New Roman" panose="02020603050405020304" pitchFamily="18" charset="0"/>
                <a:sym typeface="Lato"/>
              </a:rPr>
              <a:t>Instead of 300 characters, the link is reduced to 15 characters</a:t>
            </a:r>
            <a:endParaRPr sz="2667" dirty="0">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Arial" panose="020B0604020202020204" pitchFamily="34" charset="0"/>
              <a:buChar char="•"/>
            </a:pPr>
            <a:r>
              <a:rPr lang="en-GB" sz="2667" dirty="0">
                <a:solidFill>
                  <a:schemeClr val="tx1"/>
                </a:solidFill>
                <a:latin typeface="Times New Roman" panose="02020603050405020304" pitchFamily="18" charset="0"/>
                <a:ea typeface="Lato"/>
                <a:cs typeface="Times New Roman" panose="02020603050405020304" pitchFamily="18" charset="0"/>
                <a:sym typeface="Lato"/>
              </a:rPr>
              <a:t>Bit.ly</a:t>
            </a:r>
            <a:endParaRPr sz="2667" dirty="0">
              <a:solidFill>
                <a:schemeClr val="tx1"/>
              </a:solidFill>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Arial" panose="020B0604020202020204" pitchFamily="34" charset="0"/>
              <a:buChar char="•"/>
            </a:pPr>
            <a:r>
              <a:rPr lang="en-GB" sz="2667" dirty="0" err="1">
                <a:solidFill>
                  <a:schemeClr val="tx1"/>
                </a:solidFill>
                <a:latin typeface="Times New Roman" panose="02020603050405020304" pitchFamily="18" charset="0"/>
                <a:ea typeface="Lato"/>
                <a:cs typeface="Times New Roman" panose="02020603050405020304" pitchFamily="18" charset="0"/>
                <a:sym typeface="Lato"/>
              </a:rPr>
              <a:t>TinyURL</a:t>
            </a:r>
            <a:endParaRPr sz="2667" dirty="0">
              <a:solidFill>
                <a:schemeClr val="tx1"/>
              </a:solidFill>
              <a:latin typeface="Times New Roman" panose="02020603050405020304" pitchFamily="18" charset="0"/>
              <a:ea typeface="Lato"/>
              <a:cs typeface="Times New Roman" panose="02020603050405020304" pitchFamily="18" charset="0"/>
              <a:sym typeface="Lato"/>
            </a:endParaRPr>
          </a:p>
          <a:p>
            <a:pPr marL="592664" indent="-457200" algn="l">
              <a:lnSpc>
                <a:spcPct val="115000"/>
              </a:lnSpc>
              <a:spcBef>
                <a:spcPts val="0"/>
              </a:spcBef>
              <a:buSzPts val="2000"/>
              <a:buFont typeface="Wingdings" panose="05000000000000000000" pitchFamily="2" charset="2"/>
              <a:buChar char="Ø"/>
            </a:pPr>
            <a:r>
              <a:rPr lang="en-GB" sz="2667" dirty="0">
                <a:latin typeface="Times New Roman" panose="02020603050405020304" pitchFamily="18" charset="0"/>
                <a:ea typeface="Lato"/>
                <a:cs typeface="Times New Roman" panose="02020603050405020304" pitchFamily="18" charset="0"/>
                <a:sym typeface="Lato"/>
              </a:rPr>
              <a:t>Extremely common and helpful, but... </a:t>
            </a:r>
            <a:br>
              <a:rPr lang="en-GB" sz="2667" dirty="0">
                <a:latin typeface="Times New Roman" panose="02020603050405020304" pitchFamily="18" charset="0"/>
                <a:ea typeface="Lato"/>
                <a:cs typeface="Times New Roman" panose="02020603050405020304" pitchFamily="18" charset="0"/>
                <a:sym typeface="Lato"/>
              </a:rPr>
            </a:br>
            <a:r>
              <a:rPr lang="en-GB" sz="2667" dirty="0">
                <a:latin typeface="Times New Roman" panose="02020603050405020304" pitchFamily="18" charset="0"/>
                <a:ea typeface="Lato"/>
                <a:cs typeface="Times New Roman" panose="02020603050405020304" pitchFamily="18" charset="0"/>
                <a:sym typeface="Lato"/>
              </a:rPr>
              <a:t>Abused by criminals to hide malicious websites </a:t>
            </a:r>
            <a:endParaRPr sz="2667" dirty="0">
              <a:latin typeface="Times New Roman" panose="02020603050405020304" pitchFamily="18" charset="0"/>
              <a:ea typeface="Lato"/>
              <a:cs typeface="Times New Roman" panose="02020603050405020304" pitchFamily="18" charset="0"/>
              <a:sym typeface="Lato"/>
            </a:endParaRPr>
          </a:p>
          <a:p>
            <a:pPr algn="l">
              <a:lnSpc>
                <a:spcPct val="115000"/>
              </a:lnSpc>
              <a:spcBef>
                <a:spcPts val="2133"/>
              </a:spcBef>
            </a:pPr>
            <a:endParaRPr sz="2400" dirty="0">
              <a:latin typeface="Times New Roman" panose="02020603050405020304" pitchFamily="18" charset="0"/>
              <a:ea typeface="Lato"/>
              <a:cs typeface="Times New Roman" panose="02020603050405020304" pitchFamily="18" charset="0"/>
              <a:sym typeface="Lato"/>
            </a:endParaRPr>
          </a:p>
          <a:p>
            <a:pPr marL="609585" algn="l">
              <a:lnSpc>
                <a:spcPct val="115000"/>
              </a:lnSpc>
              <a:spcBef>
                <a:spcPts val="2133"/>
              </a:spcBef>
              <a:spcAft>
                <a:spcPts val="2133"/>
              </a:spcAft>
            </a:pPr>
            <a:endParaRPr sz="2133" dirty="0">
              <a:latin typeface="Times New Roman" panose="02020603050405020304" pitchFamily="18" charset="0"/>
              <a:ea typeface="Lato"/>
              <a:cs typeface="Times New Roman" panose="02020603050405020304" pitchFamily="18" charset="0"/>
              <a:sym typeface="Lato"/>
            </a:endParaRPr>
          </a:p>
        </p:txBody>
      </p:sp>
      <p:sp>
        <p:nvSpPr>
          <p:cNvPr id="665" name="Google Shape;665;p45"/>
          <p:cNvSpPr txBox="1"/>
          <p:nvPr/>
        </p:nvSpPr>
        <p:spPr>
          <a:xfrm>
            <a:off x="-288233" y="4719933"/>
            <a:ext cx="3978400" cy="1141200"/>
          </a:xfrm>
          <a:prstGeom prst="rect">
            <a:avLst/>
          </a:prstGeom>
          <a:noFill/>
          <a:ln>
            <a:noFill/>
          </a:ln>
        </p:spPr>
        <p:txBody>
          <a:bodyPr spcFirstLastPara="1" wrap="square" lIns="121900" tIns="121900" rIns="121900" bIns="121900" anchor="t" anchorCtr="0">
            <a:noAutofit/>
          </a:bodyPr>
          <a:lstStyle/>
          <a:p>
            <a:pPr marL="609585" algn="ctr">
              <a:lnSpc>
                <a:spcPct val="115000"/>
              </a:lnSpc>
            </a:pPr>
            <a:r>
              <a:rPr lang="en-GB" sz="2400" dirty="0">
                <a:latin typeface="Times New Roman" panose="02020603050405020304" pitchFamily="18" charset="0"/>
                <a:ea typeface="Lato"/>
                <a:cs typeface="Times New Roman" panose="02020603050405020304" pitchFamily="18" charset="0"/>
                <a:sym typeface="Lato"/>
              </a:rPr>
              <a:t>Link expander</a:t>
            </a:r>
            <a:br>
              <a:rPr lang="en-GB" sz="2400" dirty="0">
                <a:latin typeface="Times New Roman" panose="02020603050405020304" pitchFamily="18" charset="0"/>
                <a:ea typeface="Lato"/>
                <a:cs typeface="Times New Roman" panose="02020603050405020304" pitchFamily="18" charset="0"/>
                <a:sym typeface="Lato"/>
              </a:rPr>
            </a:br>
            <a:r>
              <a:rPr lang="en-GB" sz="2400" dirty="0">
                <a:latin typeface="Times New Roman" panose="02020603050405020304" pitchFamily="18" charset="0"/>
                <a:ea typeface="Lato"/>
                <a:cs typeface="Times New Roman" panose="02020603050405020304" pitchFamily="18" charset="0"/>
                <a:sym typeface="Lato"/>
              </a:rPr>
              <a:t>www.linkexpander.com</a:t>
            </a:r>
            <a:endParaRPr sz="2400" dirty="0">
              <a:latin typeface="Times New Roman" panose="02020603050405020304" pitchFamily="18" charset="0"/>
              <a:ea typeface="Lato"/>
              <a:cs typeface="Times New Roman" panose="02020603050405020304" pitchFamily="18" charset="0"/>
              <a:sym typeface="Lato"/>
            </a:endParaRPr>
          </a:p>
          <a:p>
            <a:pPr marL="609585" algn="ctr">
              <a:lnSpc>
                <a:spcPct val="115000"/>
              </a:lnSpc>
              <a:spcBef>
                <a:spcPts val="2133"/>
              </a:spcBef>
              <a:spcAft>
                <a:spcPts val="2133"/>
              </a:spcAft>
            </a:pPr>
            <a:endParaRPr sz="2400" dirty="0">
              <a:latin typeface="Times New Roman" panose="02020603050405020304" pitchFamily="18" charset="0"/>
              <a:ea typeface="Lato"/>
              <a:cs typeface="Times New Roman" panose="02020603050405020304" pitchFamily="18" charset="0"/>
              <a:sym typeface="Lato"/>
            </a:endParaRPr>
          </a:p>
        </p:txBody>
      </p:sp>
      <p:sp>
        <p:nvSpPr>
          <p:cNvPr id="666" name="Google Shape;666;p45"/>
          <p:cNvSpPr/>
          <p:nvPr/>
        </p:nvSpPr>
        <p:spPr>
          <a:xfrm>
            <a:off x="3632637" y="5094317"/>
            <a:ext cx="530400" cy="39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667" name="Google Shape;667;p45"/>
          <p:cNvPicPr preferRelativeResize="0"/>
          <p:nvPr/>
        </p:nvPicPr>
        <p:blipFill>
          <a:blip r:embed="rId3">
            <a:alphaModFix/>
          </a:blip>
          <a:stretch>
            <a:fillRect/>
          </a:stretch>
        </p:blipFill>
        <p:spPr>
          <a:xfrm>
            <a:off x="4244433" y="4608063"/>
            <a:ext cx="7603299" cy="1364933"/>
          </a:xfrm>
          <a:prstGeom prst="rect">
            <a:avLst/>
          </a:prstGeom>
          <a:noFill/>
          <a:ln>
            <a:noFill/>
          </a:ln>
        </p:spPr>
      </p:pic>
      <p:sp>
        <p:nvSpPr>
          <p:cNvPr id="8" name="Google Shape;613;p41">
            <a:extLst>
              <a:ext uri="{FF2B5EF4-FFF2-40B4-BE49-F238E27FC236}">
                <a16:creationId xmlns:a16="http://schemas.microsoft.com/office/drawing/2014/main" id="{74EC9F9E-D621-40BC-8602-960BE453392D}"/>
              </a:ext>
            </a:extLst>
          </p:cNvPr>
          <p:cNvSpPr txBox="1">
            <a:spLocks/>
          </p:cNvSpPr>
          <p:nvPr/>
        </p:nvSpPr>
        <p:spPr>
          <a:xfrm>
            <a:off x="1852033" y="316171"/>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Lato" panose="020B0604020202020204" charset="0"/>
                <a:ea typeface="Lato" panose="020B0604020202020204" charset="0"/>
                <a:cs typeface="Lato" panose="020B0604020202020204" charset="0"/>
              </a:rPr>
              <a:t>EXAMPLES </a:t>
            </a:r>
            <a:r>
              <a:rPr lang="en-GB" sz="4267" b="1" dirty="0" err="1">
                <a:solidFill>
                  <a:schemeClr val="tx2"/>
                </a:solidFill>
                <a:latin typeface="Lato" panose="020B0604020202020204" charset="0"/>
                <a:ea typeface="Lato" panose="020B0604020202020204" charset="0"/>
                <a:cs typeface="Lato" panose="020B0604020202020204" charset="0"/>
              </a:rPr>
              <a:t>Cont</a:t>
            </a:r>
            <a:r>
              <a:rPr lang="en-GB" sz="4267" b="1" dirty="0">
                <a:solidFill>
                  <a:schemeClr val="tx2"/>
                </a:solidFill>
                <a:latin typeface="Lato" panose="020B0604020202020204" charset="0"/>
                <a:ea typeface="Lato" panose="020B0604020202020204" charset="0"/>
                <a:cs typeface="Lato" panose="020B0604020202020204" charset="0"/>
              </a:rPr>
              <a:t>…</a:t>
            </a:r>
          </a:p>
        </p:txBody>
      </p:sp>
    </p:spTree>
    <p:extLst>
      <p:ext uri="{BB962C8B-B14F-4D97-AF65-F5344CB8AC3E}">
        <p14:creationId xmlns:p14="http://schemas.microsoft.com/office/powerpoint/2010/main" val="3937785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6" name="Google Shape;626;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32</a:t>
            </a:fld>
            <a:endParaRPr>
              <a:solidFill>
                <a:schemeClr val="tx1"/>
              </a:solidFill>
            </a:endParaRPr>
          </a:p>
        </p:txBody>
      </p:sp>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2"/>
          </p:nvPr>
        </p:nvSpPr>
        <p:spPr/>
        <p:txBody>
          <a:bodyPr/>
          <a:lstStyle/>
          <a:p>
            <a:endParaRPr lang="en-GB"/>
          </a:p>
        </p:txBody>
      </p:sp>
      <p:sp>
        <p:nvSpPr>
          <p:cNvPr id="6" name="Text Placeholder 5"/>
          <p:cNvSpPr>
            <a:spLocks noGrp="1"/>
          </p:cNvSpPr>
          <p:nvPr>
            <p:ph type="body" idx="2"/>
          </p:nvPr>
        </p:nvSpPr>
        <p:spPr/>
        <p:txBody>
          <a:bodyPr/>
          <a:lstStyle/>
          <a:p>
            <a:endParaRPr lang="en-GB"/>
          </a:p>
        </p:txBody>
      </p:sp>
      <p:sp>
        <p:nvSpPr>
          <p:cNvPr id="7" name="Text Placeholder 6"/>
          <p:cNvSpPr>
            <a:spLocks noGrp="1"/>
          </p:cNvSpPr>
          <p:nvPr>
            <p:ph type="body" idx="2"/>
          </p:nvPr>
        </p:nvSpPr>
        <p:spPr/>
        <p:txBody>
          <a:bodyPr/>
          <a:lstStyle/>
          <a:p>
            <a:pPr marL="194729" indent="0">
              <a:buNone/>
            </a:pPr>
            <a:endParaRPr lang="en-GB" dirty="0"/>
          </a:p>
        </p:txBody>
      </p:sp>
      <p:sp>
        <p:nvSpPr>
          <p:cNvPr id="8" name="Google Shape;613;p41">
            <a:extLst>
              <a:ext uri="{FF2B5EF4-FFF2-40B4-BE49-F238E27FC236}">
                <a16:creationId xmlns:a16="http://schemas.microsoft.com/office/drawing/2014/main" id="{B5BE0217-E427-46B1-8FCB-44D389C3C763}"/>
              </a:ext>
            </a:extLst>
          </p:cNvPr>
          <p:cNvSpPr txBox="1">
            <a:spLocks/>
          </p:cNvSpPr>
          <p:nvPr/>
        </p:nvSpPr>
        <p:spPr>
          <a:xfrm>
            <a:off x="1905633" y="169767"/>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EXAMPLES </a:t>
            </a:r>
            <a:r>
              <a:rPr lang="en-GB" sz="4267" b="1" dirty="0" err="1">
                <a:solidFill>
                  <a:schemeClr val="tx2"/>
                </a:solidFill>
                <a:latin typeface="Times New Roman" panose="02020603050405020304" pitchFamily="18" charset="0"/>
                <a:ea typeface="Lato" panose="020B0604020202020204" charset="0"/>
                <a:cs typeface="Times New Roman" panose="02020603050405020304" pitchFamily="18" charset="0"/>
              </a:rPr>
              <a:t>Cont</a:t>
            </a: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267" y="1098955"/>
            <a:ext cx="9388733" cy="5456355"/>
          </a:xfrm>
          <a:prstGeom prst="rect">
            <a:avLst/>
          </a:prstGeom>
        </p:spPr>
      </p:pic>
    </p:spTree>
    <p:extLst>
      <p:ext uri="{BB962C8B-B14F-4D97-AF65-F5344CB8AC3E}">
        <p14:creationId xmlns:p14="http://schemas.microsoft.com/office/powerpoint/2010/main" val="1436852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6" name="Google Shape;626;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33</a:t>
            </a:fld>
            <a:endParaRPr>
              <a:solidFill>
                <a:schemeClr val="tx1"/>
              </a:solidFill>
            </a:endParaRPr>
          </a:p>
        </p:txBody>
      </p:sp>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2"/>
          </p:nvPr>
        </p:nvSpPr>
        <p:spPr/>
        <p:txBody>
          <a:bodyPr/>
          <a:lstStyle/>
          <a:p>
            <a:endParaRPr lang="en-GB"/>
          </a:p>
        </p:txBody>
      </p:sp>
      <p:sp>
        <p:nvSpPr>
          <p:cNvPr id="6" name="Text Placeholder 5"/>
          <p:cNvSpPr>
            <a:spLocks noGrp="1"/>
          </p:cNvSpPr>
          <p:nvPr>
            <p:ph type="body" idx="2"/>
          </p:nvPr>
        </p:nvSpPr>
        <p:spPr/>
        <p:txBody>
          <a:bodyPr/>
          <a:lstStyle/>
          <a:p>
            <a:endParaRPr lang="en-GB"/>
          </a:p>
        </p:txBody>
      </p:sp>
      <p:sp>
        <p:nvSpPr>
          <p:cNvPr id="7" name="Text Placeholder 6"/>
          <p:cNvSpPr>
            <a:spLocks noGrp="1"/>
          </p:cNvSpPr>
          <p:nvPr>
            <p:ph type="body" idx="2"/>
          </p:nvPr>
        </p:nvSpPr>
        <p:spPr/>
        <p:txBody>
          <a:bodyPr/>
          <a:lstStyle/>
          <a:p>
            <a:pPr marL="194729" indent="0">
              <a:buNone/>
            </a:pPr>
            <a:endParaRPr lang="en-GB" dirty="0"/>
          </a:p>
        </p:txBody>
      </p:sp>
      <p:sp>
        <p:nvSpPr>
          <p:cNvPr id="8" name="Google Shape;613;p41">
            <a:extLst>
              <a:ext uri="{FF2B5EF4-FFF2-40B4-BE49-F238E27FC236}">
                <a16:creationId xmlns:a16="http://schemas.microsoft.com/office/drawing/2014/main" id="{B5BE0217-E427-46B1-8FCB-44D389C3C763}"/>
              </a:ext>
            </a:extLst>
          </p:cNvPr>
          <p:cNvSpPr txBox="1">
            <a:spLocks/>
          </p:cNvSpPr>
          <p:nvPr/>
        </p:nvSpPr>
        <p:spPr>
          <a:xfrm>
            <a:off x="1905633" y="169767"/>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EXAMPLES </a:t>
            </a:r>
            <a:r>
              <a:rPr lang="en-GB" sz="4267" b="1" dirty="0" err="1">
                <a:solidFill>
                  <a:schemeClr val="tx2"/>
                </a:solidFill>
                <a:latin typeface="Times New Roman" panose="02020603050405020304" pitchFamily="18" charset="0"/>
                <a:ea typeface="Lato" panose="020B0604020202020204" charset="0"/>
                <a:cs typeface="Times New Roman" panose="02020603050405020304" pitchFamily="18" charset="0"/>
              </a:rPr>
              <a:t>Cont</a:t>
            </a: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a:t>
            </a:r>
          </a:p>
        </p:txBody>
      </p:sp>
      <p:pic>
        <p:nvPicPr>
          <p:cNvPr id="9" name="Picture 8" descr="C:\Users\newadmin\Downloads\WhatsApp Image 2024-06-06 at 11.11.17 AM.jpeg"/>
          <p:cNvPicPr/>
          <p:nvPr/>
        </p:nvPicPr>
        <p:blipFill rotWithShape="1">
          <a:blip r:embed="rId3">
            <a:extLst>
              <a:ext uri="{28A0092B-C50C-407E-A947-70E740481C1C}">
                <a14:useLocalDpi xmlns:a14="http://schemas.microsoft.com/office/drawing/2010/main" val="0"/>
              </a:ext>
            </a:extLst>
          </a:blip>
          <a:srcRect t="30078" r="50121"/>
          <a:stretch/>
        </p:blipFill>
        <p:spPr bwMode="auto">
          <a:xfrm>
            <a:off x="1730000" y="931230"/>
            <a:ext cx="8788400" cy="5791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248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6" name="Google Shape;626;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34</a:t>
            </a:fld>
            <a:endParaRPr>
              <a:solidFill>
                <a:schemeClr val="tx1"/>
              </a:solidFill>
            </a:endParaRPr>
          </a:p>
        </p:txBody>
      </p:sp>
      <p:sp>
        <p:nvSpPr>
          <p:cNvPr id="4" name="Title 3"/>
          <p:cNvSpPr>
            <a:spLocks noGrp="1"/>
          </p:cNvSpPr>
          <p:nvPr>
            <p:ph type="title"/>
          </p:nvPr>
        </p:nvSpPr>
        <p:spPr/>
        <p:txBody>
          <a:bodyPr/>
          <a:lstStyle/>
          <a:p>
            <a:endParaRPr lang="en-GB" dirty="0"/>
          </a:p>
        </p:txBody>
      </p:sp>
      <p:sp>
        <p:nvSpPr>
          <p:cNvPr id="5" name="Text Placeholder 4"/>
          <p:cNvSpPr>
            <a:spLocks noGrp="1"/>
          </p:cNvSpPr>
          <p:nvPr>
            <p:ph type="body" idx="2"/>
          </p:nvPr>
        </p:nvSpPr>
        <p:spPr/>
        <p:txBody>
          <a:bodyPr/>
          <a:lstStyle/>
          <a:p>
            <a:endParaRPr lang="en-GB"/>
          </a:p>
        </p:txBody>
      </p:sp>
      <p:sp>
        <p:nvSpPr>
          <p:cNvPr id="6" name="Text Placeholder 5"/>
          <p:cNvSpPr>
            <a:spLocks noGrp="1"/>
          </p:cNvSpPr>
          <p:nvPr>
            <p:ph type="body" idx="2"/>
          </p:nvPr>
        </p:nvSpPr>
        <p:spPr/>
        <p:txBody>
          <a:bodyPr/>
          <a:lstStyle/>
          <a:p>
            <a:endParaRPr lang="en-GB"/>
          </a:p>
        </p:txBody>
      </p:sp>
      <p:sp>
        <p:nvSpPr>
          <p:cNvPr id="7" name="Text Placeholder 6"/>
          <p:cNvSpPr>
            <a:spLocks noGrp="1"/>
          </p:cNvSpPr>
          <p:nvPr>
            <p:ph type="body" idx="2"/>
          </p:nvPr>
        </p:nvSpPr>
        <p:spPr/>
        <p:txBody>
          <a:bodyPr/>
          <a:lstStyle/>
          <a:p>
            <a:pPr marL="194729" indent="0">
              <a:buNone/>
            </a:pPr>
            <a:endParaRPr lang="en-GB" dirty="0"/>
          </a:p>
        </p:txBody>
      </p:sp>
      <p:sp>
        <p:nvSpPr>
          <p:cNvPr id="8" name="Google Shape;613;p41">
            <a:extLst>
              <a:ext uri="{FF2B5EF4-FFF2-40B4-BE49-F238E27FC236}">
                <a16:creationId xmlns:a16="http://schemas.microsoft.com/office/drawing/2014/main" id="{B5BE0217-E427-46B1-8FCB-44D389C3C763}"/>
              </a:ext>
            </a:extLst>
          </p:cNvPr>
          <p:cNvSpPr txBox="1">
            <a:spLocks/>
          </p:cNvSpPr>
          <p:nvPr/>
        </p:nvSpPr>
        <p:spPr>
          <a:xfrm>
            <a:off x="1905633" y="169767"/>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EXAMPLES </a:t>
            </a:r>
            <a:r>
              <a:rPr lang="en-GB" sz="4267" b="1" dirty="0" err="1">
                <a:solidFill>
                  <a:schemeClr val="tx2"/>
                </a:solidFill>
                <a:latin typeface="Times New Roman" panose="02020603050405020304" pitchFamily="18" charset="0"/>
                <a:ea typeface="Lato" panose="020B0604020202020204" charset="0"/>
                <a:cs typeface="Times New Roman" panose="02020603050405020304" pitchFamily="18" charset="0"/>
              </a:rPr>
              <a:t>Cont</a:t>
            </a:r>
            <a:r>
              <a:rPr lang="en-GB" sz="4267" b="1" dirty="0">
                <a:solidFill>
                  <a:schemeClr val="tx2"/>
                </a:solidFill>
                <a:latin typeface="Times New Roman" panose="02020603050405020304" pitchFamily="18" charset="0"/>
                <a:ea typeface="Lato" panose="020B0604020202020204" charset="0"/>
                <a:cs typeface="Times New Roman" panose="02020603050405020304" pitchFamily="18" charset="0"/>
              </a:rPr>
              <a:t>…</a:t>
            </a:r>
          </a:p>
        </p:txBody>
      </p:sp>
      <p:pic>
        <p:nvPicPr>
          <p:cNvPr id="9" name="Picture 8" descr="C:\Users\newadmin\Downloads\WhatsApp Image 2024-06-06 at 11.11.17 AM.jpeg"/>
          <p:cNvPicPr/>
          <p:nvPr/>
        </p:nvPicPr>
        <p:blipFill rotWithShape="1">
          <a:blip r:embed="rId3">
            <a:extLst>
              <a:ext uri="{28A0092B-C50C-407E-A947-70E740481C1C}">
                <a14:useLocalDpi xmlns:a14="http://schemas.microsoft.com/office/drawing/2010/main" val="0"/>
              </a:ext>
            </a:extLst>
          </a:blip>
          <a:srcRect t="19824" r="-2891"/>
          <a:stretch/>
        </p:blipFill>
        <p:spPr bwMode="auto">
          <a:xfrm>
            <a:off x="2028825" y="931567"/>
            <a:ext cx="8134350" cy="56521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1141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7"/>
          <p:cNvSpPr txBox="1">
            <a:spLocks noGrp="1"/>
          </p:cNvSpPr>
          <p:nvPr>
            <p:ph type="title"/>
          </p:nvPr>
        </p:nvSpPr>
        <p:spPr>
          <a:xfrm>
            <a:off x="1991187" y="275876"/>
            <a:ext cx="7856800" cy="1100400"/>
          </a:xfrm>
          <a:prstGeom prst="rect">
            <a:avLst/>
          </a:prstGeom>
        </p:spPr>
        <p:txBody>
          <a:bodyPr spcFirstLastPara="1" vert="horz" wrap="square" lIns="121900" tIns="121900" rIns="121900" bIns="121900" rtlCol="0" anchor="t" anchorCtr="0">
            <a:noAutofit/>
          </a:bodyPr>
          <a:lstStyle/>
          <a:p>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INTERNET SAFETY QUICK TIPS</a:t>
            </a:r>
          </a:p>
        </p:txBody>
      </p:sp>
      <p:sp>
        <p:nvSpPr>
          <p:cNvPr id="811" name="Google Shape;811;p57"/>
          <p:cNvSpPr txBox="1">
            <a:spLocks noGrp="1"/>
          </p:cNvSpPr>
          <p:nvPr>
            <p:ph type="body" idx="2"/>
          </p:nvPr>
        </p:nvSpPr>
        <p:spPr>
          <a:xfrm>
            <a:off x="1321300" y="1112033"/>
            <a:ext cx="6033600" cy="5097200"/>
          </a:xfrm>
          <a:prstGeom prst="rect">
            <a:avLst/>
          </a:prstGeom>
        </p:spPr>
        <p:txBody>
          <a:bodyPr spcFirstLastPara="1" vert="horz" wrap="square" lIns="121900" tIns="121900" rIns="121900" bIns="121900" rtlCol="0" anchor="t" anchorCtr="0">
            <a:noAutofit/>
          </a:bodyPr>
          <a:lstStyle/>
          <a:p>
            <a:pPr indent="-474121">
              <a:buClrTx/>
              <a:buSzPts val="2000"/>
              <a:buFont typeface="Wingdings" panose="05000000000000000000" pitchFamily="2" charset="2"/>
              <a:buChar char="q"/>
            </a:pPr>
            <a:r>
              <a:rPr lang="en-GB" sz="2800" u="sng" dirty="0">
                <a:latin typeface="Times New Roman" panose="02020603050405020304" pitchFamily="18" charset="0"/>
                <a:cs typeface="Times New Roman" panose="02020603050405020304" pitchFamily="18" charset="0"/>
              </a:rPr>
              <a:t>Never</a:t>
            </a:r>
            <a:r>
              <a:rPr lang="en-GB" sz="2800" dirty="0">
                <a:latin typeface="Times New Roman" panose="02020603050405020304" pitchFamily="18" charset="0"/>
                <a:cs typeface="Times New Roman" panose="02020603050405020304" pitchFamily="18" charset="0"/>
              </a:rPr>
              <a:t> install anything based on a pop-up when visiting a website</a:t>
            </a:r>
            <a:endParaRPr sz="2800" dirty="0">
              <a:latin typeface="Times New Roman" panose="02020603050405020304" pitchFamily="18" charset="0"/>
              <a:cs typeface="Times New Roman" panose="02020603050405020304" pitchFamily="18" charset="0"/>
            </a:endParaRPr>
          </a:p>
          <a:p>
            <a:pPr indent="-474121">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“Trusted” websites can &amp; have hosted malware, aka </a:t>
            </a:r>
            <a:r>
              <a:rPr lang="en-GB" sz="2800" dirty="0" err="1">
                <a:latin typeface="Times New Roman" panose="02020603050405020304" pitchFamily="18" charset="0"/>
                <a:cs typeface="Times New Roman" panose="02020603050405020304" pitchFamily="18" charset="0"/>
              </a:rPr>
              <a:t>malvertising</a:t>
            </a:r>
            <a:endParaRPr lang="en-GB" sz="2800" dirty="0">
              <a:latin typeface="Times New Roman" panose="02020603050405020304" pitchFamily="18" charset="0"/>
              <a:cs typeface="Times New Roman" panose="02020603050405020304" pitchFamily="18" charset="0"/>
            </a:endParaRPr>
          </a:p>
          <a:p>
            <a:pPr indent="-474121">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Limit browsing to work related sites</a:t>
            </a:r>
          </a:p>
          <a:p>
            <a:pPr indent="-474121">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Check for spelling mistakes in URL</a:t>
            </a:r>
            <a:endParaRPr sz="2800" dirty="0">
              <a:latin typeface="Times New Roman" panose="02020603050405020304" pitchFamily="18" charset="0"/>
              <a:cs typeface="Times New Roman" panose="02020603050405020304" pitchFamily="18" charset="0"/>
            </a:endParaRPr>
          </a:p>
          <a:p>
            <a:pPr indent="-474121">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Ensure no one is shoulder surfing</a:t>
            </a:r>
          </a:p>
          <a:p>
            <a:pPr indent="-474121">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Never use referral links to visit a website</a:t>
            </a:r>
          </a:p>
        </p:txBody>
      </p:sp>
      <p:sp>
        <p:nvSpPr>
          <p:cNvPr id="812" name="Google Shape;812;p57"/>
          <p:cNvSpPr/>
          <p:nvPr/>
        </p:nvSpPr>
        <p:spPr>
          <a:xfrm flipH="1">
            <a:off x="7787323" y="2843232"/>
            <a:ext cx="3680400" cy="2099200"/>
          </a:xfrm>
          <a:prstGeom prst="rtTriangle">
            <a:avLst/>
          </a:prstGeom>
          <a:solidFill>
            <a:srgbClr val="000000">
              <a:alpha val="4620"/>
            </a:srgbClr>
          </a:solidFill>
          <a:ln>
            <a:noFill/>
          </a:ln>
        </p:spPr>
        <p:txBody>
          <a:bodyPr spcFirstLastPara="1" wrap="square" lIns="121900" tIns="121900" rIns="121900" bIns="121900" anchor="ctr" anchorCtr="0">
            <a:noAutofit/>
          </a:bodyPr>
          <a:lstStyle/>
          <a:p>
            <a:endParaRPr sz="2400"/>
          </a:p>
        </p:txBody>
      </p:sp>
      <p:sp>
        <p:nvSpPr>
          <p:cNvPr id="813" name="Google Shape;813;p5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35</a:t>
            </a:fld>
            <a:endParaRPr/>
          </a:p>
        </p:txBody>
      </p:sp>
      <p:sp>
        <p:nvSpPr>
          <p:cNvPr id="814" name="Google Shape;814;p57"/>
          <p:cNvSpPr txBox="1"/>
          <p:nvPr/>
        </p:nvSpPr>
        <p:spPr>
          <a:xfrm>
            <a:off x="7123400" y="1385533"/>
            <a:ext cx="4904800" cy="1147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GB" sz="2133" i="1">
                <a:solidFill>
                  <a:schemeClr val="lt1"/>
                </a:solidFill>
              </a:rPr>
              <a:t>Do </a:t>
            </a:r>
            <a:r>
              <a:rPr lang="en-GB" sz="2133" i="1" u="sng">
                <a:solidFill>
                  <a:schemeClr val="lt1"/>
                </a:solidFill>
              </a:rPr>
              <a:t>NOT</a:t>
            </a:r>
            <a:r>
              <a:rPr lang="en-GB" sz="2133" i="1">
                <a:solidFill>
                  <a:schemeClr val="lt1"/>
                </a:solidFill>
              </a:rPr>
              <a:t> assume a site is legitimate simply because of the green padlock </a:t>
            </a:r>
            <a:endParaRPr sz="2133" i="1">
              <a:solidFill>
                <a:schemeClr val="lt1"/>
              </a:solidFill>
            </a:endParaRPr>
          </a:p>
          <a:p>
            <a:pPr algn="ctr">
              <a:lnSpc>
                <a:spcPct val="115000"/>
              </a:lnSpc>
              <a:spcBef>
                <a:spcPts val="2133"/>
              </a:spcBef>
              <a:spcAft>
                <a:spcPts val="2133"/>
              </a:spcAft>
            </a:pPr>
            <a:endParaRPr sz="2400" i="1">
              <a:solidFill>
                <a:schemeClr val="lt1"/>
              </a:solidFill>
              <a:latin typeface="Lato"/>
              <a:ea typeface="Lato"/>
              <a:cs typeface="Lato"/>
              <a:sym typeface="Lato"/>
            </a:endParaRPr>
          </a:p>
        </p:txBody>
      </p:sp>
      <p:sp>
        <p:nvSpPr>
          <p:cNvPr id="815" name="Google Shape;815;p57"/>
          <p:cNvSpPr/>
          <p:nvPr/>
        </p:nvSpPr>
        <p:spPr>
          <a:xfrm>
            <a:off x="9158895" y="4925641"/>
            <a:ext cx="1036000" cy="729200"/>
          </a:xfrm>
          <a:prstGeom prst="trapezoid">
            <a:avLst>
              <a:gd name="adj" fmla="val 25000"/>
            </a:avLst>
          </a:prstGeom>
          <a:solidFill>
            <a:srgbClr val="E7E7E7"/>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16" name="Google Shape;816;p57"/>
          <p:cNvSpPr/>
          <p:nvPr/>
        </p:nvSpPr>
        <p:spPr>
          <a:xfrm>
            <a:off x="9151055" y="4987393"/>
            <a:ext cx="179200" cy="667200"/>
          </a:xfrm>
          <a:prstGeom prst="triangle">
            <a:avLst>
              <a:gd name="adj" fmla="val 98558"/>
            </a:avLst>
          </a:prstGeom>
          <a:solidFill>
            <a:srgbClr val="CCCCCC"/>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17" name="Google Shape;817;p57"/>
          <p:cNvSpPr/>
          <p:nvPr/>
        </p:nvSpPr>
        <p:spPr>
          <a:xfrm rot="10800000">
            <a:off x="8963969" y="5640569"/>
            <a:ext cx="1328000" cy="50400"/>
          </a:xfrm>
          <a:prstGeom prst="roundRect">
            <a:avLst>
              <a:gd name="adj" fmla="val 50000"/>
            </a:avLst>
          </a:pr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18" name="Google Shape;818;p57"/>
          <p:cNvSpPr/>
          <p:nvPr/>
        </p:nvSpPr>
        <p:spPr>
          <a:xfrm rot="10800000">
            <a:off x="9042171" y="5648967"/>
            <a:ext cx="1349600" cy="50400"/>
          </a:xfrm>
          <a:prstGeom prst="roundRect">
            <a:avLst>
              <a:gd name="adj" fmla="val 50000"/>
            </a:avLst>
          </a:prstGeom>
          <a:solidFill>
            <a:srgbClr val="D9D9D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19" name="Google Shape;819;p57"/>
          <p:cNvSpPr/>
          <p:nvPr/>
        </p:nvSpPr>
        <p:spPr>
          <a:xfrm>
            <a:off x="7729700" y="2780443"/>
            <a:ext cx="3796000" cy="2215200"/>
          </a:xfrm>
          <a:prstGeom prst="roundRect">
            <a:avLst>
              <a:gd name="adj" fmla="val 1882"/>
            </a:avLst>
          </a:prstGeom>
          <a:solidFill>
            <a:srgbClr val="CCCCCC"/>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20" name="Google Shape;820;p57"/>
          <p:cNvSpPr/>
          <p:nvPr/>
        </p:nvSpPr>
        <p:spPr>
          <a:xfrm>
            <a:off x="7729700" y="2761928"/>
            <a:ext cx="3796000" cy="2215200"/>
          </a:xfrm>
          <a:prstGeom prst="roundRect">
            <a:avLst>
              <a:gd name="adj" fmla="val 1764"/>
            </a:avLst>
          </a:prstGeom>
          <a:solidFill>
            <a:srgbClr val="EFEFE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pic>
        <p:nvPicPr>
          <p:cNvPr id="821" name="Google Shape;821;p57"/>
          <p:cNvPicPr preferRelativeResize="0"/>
          <p:nvPr/>
        </p:nvPicPr>
        <p:blipFill rotWithShape="1">
          <a:blip r:embed="rId3">
            <a:alphaModFix/>
          </a:blip>
          <a:srcRect l="641" r="631"/>
          <a:stretch/>
        </p:blipFill>
        <p:spPr>
          <a:xfrm>
            <a:off x="7787737" y="2842077"/>
            <a:ext cx="3680400" cy="2102000"/>
          </a:xfrm>
          <a:prstGeom prst="rect">
            <a:avLst/>
          </a:prstGeom>
          <a:noFill/>
          <a:ln>
            <a:noFill/>
          </a:ln>
        </p:spPr>
      </p:pic>
      <p:cxnSp>
        <p:nvCxnSpPr>
          <p:cNvPr id="822" name="Google Shape;822;p57"/>
          <p:cNvCxnSpPr/>
          <p:nvPr/>
        </p:nvCxnSpPr>
        <p:spPr>
          <a:xfrm flipH="1">
            <a:off x="8610625" y="2458533"/>
            <a:ext cx="928000" cy="1225200"/>
          </a:xfrm>
          <a:prstGeom prst="straightConnector1">
            <a:avLst/>
          </a:prstGeom>
          <a:noFill/>
          <a:ln w="76200" cap="flat" cmpd="sng">
            <a:solidFill>
              <a:srgbClr val="39B54A"/>
            </a:solidFill>
            <a:prstDash val="solid"/>
            <a:round/>
            <a:headEnd type="none" w="med" len="med"/>
            <a:tailEnd type="stealth" w="med" len="med"/>
          </a:ln>
        </p:spPr>
      </p:cxnSp>
    </p:spTree>
    <p:extLst>
      <p:ext uri="{BB962C8B-B14F-4D97-AF65-F5344CB8AC3E}">
        <p14:creationId xmlns:p14="http://schemas.microsoft.com/office/powerpoint/2010/main" val="807069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50"/>
          <p:cNvSpPr txBox="1">
            <a:spLocks noGrp="1"/>
          </p:cNvSpPr>
          <p:nvPr>
            <p:ph type="title"/>
          </p:nvPr>
        </p:nvSpPr>
        <p:spPr>
          <a:xfrm>
            <a:off x="1653267" y="259150"/>
            <a:ext cx="8100333" cy="700800"/>
          </a:xfrm>
          <a:prstGeom prst="rect">
            <a:avLst/>
          </a:prstGeom>
        </p:spPr>
        <p:txBody>
          <a:bodyPr spcFirstLastPara="1" vert="horz" wrap="square" lIns="121900" tIns="121900" rIns="121900" bIns="121900" rtlCol="0" anchor="t" anchorCtr="0">
            <a:noAutofit/>
          </a:bodyPr>
          <a:lstStyle/>
          <a:p>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SCAMMER FAVORITES</a:t>
            </a:r>
          </a:p>
        </p:txBody>
      </p:sp>
      <p:sp>
        <p:nvSpPr>
          <p:cNvPr id="719" name="Google Shape;719;p50"/>
          <p:cNvSpPr txBox="1">
            <a:spLocks noGrp="1"/>
          </p:cNvSpPr>
          <p:nvPr>
            <p:ph type="body" idx="1"/>
          </p:nvPr>
        </p:nvSpPr>
        <p:spPr>
          <a:xfrm>
            <a:off x="1280351" y="905300"/>
            <a:ext cx="6146000" cy="5288400"/>
          </a:xfrm>
          <a:prstGeom prst="rect">
            <a:avLst/>
          </a:prstGeom>
        </p:spPr>
        <p:txBody>
          <a:bodyPr spcFirstLastPara="1" vert="horz" wrap="square" lIns="121900" tIns="121900" rIns="121900" bIns="121900" rtlCol="0" anchor="t" anchorCtr="0">
            <a:noAutofit/>
          </a:bodyPr>
          <a:lstStyle/>
          <a:p>
            <a:pPr marL="457200" indent="-457200">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Mimic recent news</a:t>
            </a:r>
            <a:endParaRPr sz="2800" dirty="0">
              <a:latin typeface="Times New Roman" panose="02020603050405020304" pitchFamily="18" charset="0"/>
              <a:cs typeface="Times New Roman" panose="02020603050405020304" pitchFamily="18" charset="0"/>
            </a:endParaRPr>
          </a:p>
          <a:p>
            <a:pPr lvl="1" indent="-474121">
              <a:spcBef>
                <a:spcPts val="0"/>
              </a:spcBef>
              <a:buClrTx/>
              <a:buSzPts val="20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Worldwide </a:t>
            </a:r>
            <a:endParaRPr sz="2800" dirty="0">
              <a:latin typeface="Times New Roman" panose="02020603050405020304" pitchFamily="18" charset="0"/>
              <a:cs typeface="Times New Roman" panose="02020603050405020304" pitchFamily="18" charset="0"/>
            </a:endParaRPr>
          </a:p>
          <a:p>
            <a:pPr lvl="2" indent="-474121">
              <a:spcBef>
                <a:spcPts val="0"/>
              </a:spcBef>
              <a:buClrTx/>
              <a:buSzPts val="20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Health scares </a:t>
            </a:r>
            <a:endParaRPr sz="2800" dirty="0">
              <a:latin typeface="Times New Roman" panose="02020603050405020304" pitchFamily="18" charset="0"/>
              <a:cs typeface="Times New Roman" panose="02020603050405020304" pitchFamily="18" charset="0"/>
            </a:endParaRPr>
          </a:p>
          <a:p>
            <a:pPr lvl="2" indent="-474121">
              <a:spcBef>
                <a:spcPts val="0"/>
              </a:spcBef>
              <a:buClrTx/>
              <a:buSzPts val="20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Sports betting </a:t>
            </a:r>
            <a:endParaRPr sz="2800" dirty="0">
              <a:latin typeface="Times New Roman" panose="02020603050405020304" pitchFamily="18" charset="0"/>
              <a:cs typeface="Times New Roman" panose="02020603050405020304" pitchFamily="18" charset="0"/>
            </a:endParaRPr>
          </a:p>
          <a:p>
            <a:pPr lvl="2" indent="-474121">
              <a:spcBef>
                <a:spcPts val="0"/>
              </a:spcBef>
              <a:buClrTx/>
              <a:buSzPts val="20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Elections</a:t>
            </a:r>
            <a:endParaRPr sz="2800" dirty="0">
              <a:latin typeface="Times New Roman" panose="02020603050405020304" pitchFamily="18" charset="0"/>
              <a:cs typeface="Times New Roman" panose="02020603050405020304" pitchFamily="18" charset="0"/>
            </a:endParaRPr>
          </a:p>
          <a:p>
            <a:pPr lvl="1" indent="-474121">
              <a:spcBef>
                <a:spcPts val="0"/>
              </a:spcBef>
              <a:buClrTx/>
              <a:buSzPts val="20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Local and regional</a:t>
            </a:r>
            <a:endParaRPr sz="2800" dirty="0">
              <a:latin typeface="Times New Roman" panose="02020603050405020304" pitchFamily="18" charset="0"/>
              <a:cs typeface="Times New Roman" panose="02020603050405020304" pitchFamily="18" charset="0"/>
            </a:endParaRPr>
          </a:p>
          <a:p>
            <a:pPr marL="457200" indent="-457200">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Seasonal/holidays</a:t>
            </a:r>
            <a:endParaRPr sz="2800" dirty="0">
              <a:latin typeface="Times New Roman" panose="02020603050405020304" pitchFamily="18" charset="0"/>
              <a:cs typeface="Times New Roman" panose="02020603050405020304" pitchFamily="18" charset="0"/>
            </a:endParaRPr>
          </a:p>
          <a:p>
            <a:pPr lvl="1" indent="-474121">
              <a:spcBef>
                <a:spcPts val="0"/>
              </a:spcBef>
              <a:buClrTx/>
              <a:buSzPts val="20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Order &amp; delivery issues</a:t>
            </a:r>
            <a:endParaRPr sz="2800" dirty="0">
              <a:latin typeface="Times New Roman" panose="02020603050405020304" pitchFamily="18" charset="0"/>
              <a:cs typeface="Times New Roman" panose="02020603050405020304" pitchFamily="18" charset="0"/>
            </a:endParaRPr>
          </a:p>
          <a:p>
            <a:pPr lvl="1" indent="-474121">
              <a:spcBef>
                <a:spcPts val="0"/>
              </a:spcBef>
              <a:buClrTx/>
              <a:buSzPts val="2000"/>
              <a:buFont typeface="Wingdings" panose="05000000000000000000" pitchFamily="2" charset="2"/>
              <a:buChar char="Ø"/>
            </a:pPr>
            <a:r>
              <a:rPr lang="en-GB" sz="2800" dirty="0">
                <a:latin typeface="Times New Roman" panose="02020603050405020304" pitchFamily="18" charset="0"/>
                <a:cs typeface="Times New Roman" panose="02020603050405020304" pitchFamily="18" charset="0"/>
              </a:rPr>
              <a:t>Tax </a:t>
            </a:r>
            <a:r>
              <a:rPr lang="en-GB" sz="2800" dirty="0" err="1">
                <a:latin typeface="Times New Roman" panose="02020603050405020304" pitchFamily="18" charset="0"/>
                <a:cs typeface="Times New Roman" panose="02020603050405020304" pitchFamily="18" charset="0"/>
              </a:rPr>
              <a:t>issues,KRA</a:t>
            </a:r>
            <a:r>
              <a:rPr lang="en-GB" sz="2800" dirty="0">
                <a:latin typeface="Times New Roman" panose="02020603050405020304" pitchFamily="18" charset="0"/>
                <a:cs typeface="Times New Roman" panose="02020603050405020304" pitchFamily="18" charset="0"/>
              </a:rPr>
              <a:t>- June</a:t>
            </a:r>
          </a:p>
          <a:p>
            <a:pPr marL="457200" lvl="1" indent="-457200">
              <a:spcBef>
                <a:spcPts val="0"/>
              </a:spcBef>
              <a:buClrTx/>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Do not click, download or open such </a:t>
            </a:r>
            <a:r>
              <a:rPr lang="en-GB" sz="2800" dirty="0" smtClean="0">
                <a:latin typeface="Times New Roman" panose="02020603050405020304" pitchFamily="18" charset="0"/>
                <a:cs typeface="Times New Roman" panose="02020603050405020304" pitchFamily="18" charset="0"/>
              </a:rPr>
              <a:t>attachments, confirm signature</a:t>
            </a:r>
            <a:endParaRPr sz="2800" dirty="0">
              <a:latin typeface="Times New Roman" panose="02020603050405020304" pitchFamily="18" charset="0"/>
              <a:cs typeface="Times New Roman" panose="02020603050405020304" pitchFamily="18" charset="0"/>
            </a:endParaRPr>
          </a:p>
          <a:p>
            <a:pPr marL="380990" indent="-380990">
              <a:spcBef>
                <a:spcPts val="2133"/>
              </a:spcBef>
              <a:spcAft>
                <a:spcPts val="2133"/>
              </a:spcAft>
              <a:buFont typeface="Wingdings" panose="05000000000000000000" pitchFamily="2" charset="2"/>
              <a:buChar char="v"/>
            </a:pPr>
            <a:endParaRPr sz="2800" dirty="0">
              <a:latin typeface="Times New Roman" panose="02020603050405020304" pitchFamily="18" charset="0"/>
              <a:cs typeface="Times New Roman" panose="02020603050405020304" pitchFamily="18" charset="0"/>
            </a:endParaRPr>
          </a:p>
        </p:txBody>
      </p:sp>
      <p:sp>
        <p:nvSpPr>
          <p:cNvPr id="720" name="Google Shape;720;p50"/>
          <p:cNvSpPr txBox="1">
            <a:spLocks noGrp="1"/>
          </p:cNvSpPr>
          <p:nvPr>
            <p:ph type="sldNum" idx="4294967295"/>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36</a:t>
            </a:fld>
            <a:endParaRPr/>
          </a:p>
        </p:txBody>
      </p:sp>
      <p:sp>
        <p:nvSpPr>
          <p:cNvPr id="721" name="Google Shape;721;p50"/>
          <p:cNvSpPr txBox="1"/>
          <p:nvPr/>
        </p:nvSpPr>
        <p:spPr>
          <a:xfrm>
            <a:off x="7053467" y="752300"/>
            <a:ext cx="3926000" cy="306000"/>
          </a:xfrm>
          <a:prstGeom prst="rect">
            <a:avLst/>
          </a:prstGeom>
          <a:noFill/>
          <a:ln>
            <a:noFill/>
          </a:ln>
        </p:spPr>
        <p:txBody>
          <a:bodyPr spcFirstLastPara="1" wrap="square" lIns="121900" tIns="121900" rIns="121900" bIns="121900" anchor="ctr" anchorCtr="0">
            <a:noAutofit/>
          </a:bodyPr>
          <a:lstStyle/>
          <a:p>
            <a:pPr algn="ctr"/>
            <a:r>
              <a:rPr lang="en-GB" sz="2400" dirty="0">
                <a:solidFill>
                  <a:srgbClr val="D9D9D9"/>
                </a:solidFill>
                <a:latin typeface="Lato"/>
                <a:ea typeface="Lato"/>
                <a:cs typeface="Lato"/>
                <a:sym typeface="Lato"/>
              </a:rPr>
              <a:t>Recent events - coronavirus</a:t>
            </a:r>
            <a:endParaRPr sz="2400" dirty="0">
              <a:solidFill>
                <a:srgbClr val="D9D9D9"/>
              </a:solidFill>
              <a:latin typeface="Lato"/>
              <a:ea typeface="Lato"/>
              <a:cs typeface="Lato"/>
              <a:sym typeface="Lato"/>
            </a:endParaRPr>
          </a:p>
        </p:txBody>
      </p:sp>
      <p:sp>
        <p:nvSpPr>
          <p:cNvPr id="722" name="Google Shape;722;p50"/>
          <p:cNvSpPr txBox="1"/>
          <p:nvPr/>
        </p:nvSpPr>
        <p:spPr>
          <a:xfrm>
            <a:off x="7053451" y="3648567"/>
            <a:ext cx="3926000" cy="306000"/>
          </a:xfrm>
          <a:prstGeom prst="rect">
            <a:avLst/>
          </a:prstGeom>
          <a:noFill/>
          <a:ln>
            <a:noFill/>
          </a:ln>
        </p:spPr>
        <p:txBody>
          <a:bodyPr spcFirstLastPara="1" wrap="square" lIns="121900" tIns="121900" rIns="121900" bIns="121900" anchor="ctr" anchorCtr="0">
            <a:noAutofit/>
          </a:bodyPr>
          <a:lstStyle/>
          <a:p>
            <a:pPr algn="ctr"/>
            <a:r>
              <a:rPr lang="en-GB" sz="2400">
                <a:solidFill>
                  <a:srgbClr val="D9D9D9"/>
                </a:solidFill>
                <a:latin typeface="Lato"/>
                <a:ea typeface="Lato"/>
                <a:cs typeface="Lato"/>
                <a:sym typeface="Lato"/>
              </a:rPr>
              <a:t>Order Cancelled</a:t>
            </a:r>
            <a:endParaRPr sz="2400">
              <a:solidFill>
                <a:srgbClr val="D9D9D9"/>
              </a:solidFill>
              <a:latin typeface="Lato"/>
              <a:ea typeface="Lato"/>
              <a:cs typeface="Lato"/>
              <a:sym typeface="Lato"/>
            </a:endParaRPr>
          </a:p>
        </p:txBody>
      </p:sp>
      <p:pic>
        <p:nvPicPr>
          <p:cNvPr id="724" name="Google Shape;724;p50"/>
          <p:cNvPicPr preferRelativeResize="0"/>
          <p:nvPr/>
        </p:nvPicPr>
        <p:blipFill rotWithShape="1">
          <a:blip r:embed="rId3">
            <a:alphaModFix/>
          </a:blip>
          <a:srcRect l="2108" t="8695" r="5427" b="19382"/>
          <a:stretch/>
        </p:blipFill>
        <p:spPr>
          <a:xfrm>
            <a:off x="7053451" y="1172018"/>
            <a:ext cx="4142199" cy="2566999"/>
          </a:xfrm>
          <a:prstGeom prst="rect">
            <a:avLst/>
          </a:prstGeom>
          <a:noFill/>
          <a:ln>
            <a:noFill/>
          </a:ln>
        </p:spPr>
      </p:pic>
      <p:pic>
        <p:nvPicPr>
          <p:cNvPr id="725" name="Google Shape;725;p50"/>
          <p:cNvPicPr preferRelativeResize="0"/>
          <p:nvPr/>
        </p:nvPicPr>
        <p:blipFill rotWithShape="1">
          <a:blip r:embed="rId4">
            <a:alphaModFix/>
          </a:blip>
          <a:srcRect b="3091"/>
          <a:stretch/>
        </p:blipFill>
        <p:spPr>
          <a:xfrm>
            <a:off x="7131801" y="3966233"/>
            <a:ext cx="4142200" cy="2404408"/>
          </a:xfrm>
          <a:prstGeom prst="rect">
            <a:avLst/>
          </a:prstGeom>
          <a:noFill/>
          <a:ln>
            <a:noFill/>
          </a:ln>
        </p:spPr>
      </p:pic>
    </p:spTree>
    <p:extLst>
      <p:ext uri="{BB962C8B-B14F-4D97-AF65-F5344CB8AC3E}">
        <p14:creationId xmlns:p14="http://schemas.microsoft.com/office/powerpoint/2010/main" val="2350996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40" name="Google Shape;840;p58"/>
          <p:cNvSpPr txBox="1">
            <a:spLocks noGrp="1"/>
          </p:cNvSpPr>
          <p:nvPr>
            <p:ph type="title"/>
          </p:nvPr>
        </p:nvSpPr>
        <p:spPr>
          <a:xfrm>
            <a:off x="1344833" y="488342"/>
            <a:ext cx="9385200" cy="786000"/>
          </a:xfrm>
          <a:prstGeom prst="rect">
            <a:avLst/>
          </a:prstGeom>
        </p:spPr>
        <p:txBody>
          <a:bodyPr spcFirstLastPara="1" vert="horz" wrap="square" lIns="121900" tIns="121900" rIns="121900" bIns="121900" rtlCol="0" anchor="t" anchorCtr="0">
            <a:noAutofit/>
          </a:bodyPr>
          <a:lstStyle/>
          <a:p>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SOCIAL MEDIA </a:t>
            </a:r>
          </a:p>
        </p:txBody>
      </p:sp>
      <p:sp>
        <p:nvSpPr>
          <p:cNvPr id="841" name="Google Shape;841;p5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37</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0992" y="1901484"/>
            <a:ext cx="2731008" cy="2680208"/>
          </a:xfrm>
          <a:prstGeom prst="rect">
            <a:avLst/>
          </a:prstGeom>
        </p:spPr>
      </p:pic>
      <p:sp>
        <p:nvSpPr>
          <p:cNvPr id="828" name="Google Shape;828;p58"/>
          <p:cNvSpPr txBox="1">
            <a:spLocks noGrp="1"/>
          </p:cNvSpPr>
          <p:nvPr>
            <p:ph type="title" idx="4294967295"/>
          </p:nvPr>
        </p:nvSpPr>
        <p:spPr>
          <a:xfrm>
            <a:off x="1272433" y="1331600"/>
            <a:ext cx="9385200" cy="5250000"/>
          </a:xfrm>
          <a:prstGeom prst="rect">
            <a:avLst/>
          </a:prstGeom>
        </p:spPr>
        <p:txBody>
          <a:bodyPr spcFirstLastPara="1" vert="horz" wrap="square" lIns="121900" tIns="121900" rIns="121900" bIns="121900" rtlCol="0" anchor="t" anchorCtr="0">
            <a:noAutofit/>
          </a:bodyPr>
          <a:lstStyle/>
          <a:p>
            <a:pPr marL="609585" indent="-474121" algn="l">
              <a:lnSpc>
                <a:spcPct val="115000"/>
              </a:lnSpc>
              <a:spcBef>
                <a:spcPts val="0"/>
              </a:spcBef>
              <a:buSzPts val="2000"/>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sym typeface="Lato"/>
              </a:rPr>
              <a:t>Social Media (FB, </a:t>
            </a:r>
            <a:r>
              <a:rPr lang="en-GB" sz="2800" dirty="0" err="1">
                <a:latin typeface="Times New Roman" panose="02020603050405020304" pitchFamily="18" charset="0"/>
                <a:cs typeface="Times New Roman" panose="02020603050405020304" pitchFamily="18" charset="0"/>
                <a:sym typeface="Lato"/>
              </a:rPr>
              <a:t>Tiktok</a:t>
            </a:r>
            <a:r>
              <a:rPr lang="en-GB" sz="2800" dirty="0">
                <a:latin typeface="Times New Roman" panose="02020603050405020304" pitchFamily="18" charset="0"/>
                <a:cs typeface="Times New Roman" panose="02020603050405020304" pitchFamily="18" charset="0"/>
                <a:sym typeface="Lato"/>
              </a:rPr>
              <a:t>, </a:t>
            </a:r>
            <a:r>
              <a:rPr lang="en-GB" sz="2800" dirty="0" err="1">
                <a:latin typeface="Times New Roman" panose="02020603050405020304" pitchFamily="18" charset="0"/>
                <a:cs typeface="Times New Roman" panose="02020603050405020304" pitchFamily="18" charset="0"/>
                <a:sym typeface="Lato"/>
              </a:rPr>
              <a:t>Whatsapp</a:t>
            </a:r>
            <a:r>
              <a:rPr lang="en-GB" sz="2800" dirty="0">
                <a:latin typeface="Times New Roman" panose="02020603050405020304" pitchFamily="18" charset="0"/>
                <a:cs typeface="Times New Roman" panose="02020603050405020304" pitchFamily="18" charset="0"/>
                <a:sym typeface="Lato"/>
              </a:rPr>
              <a:t> X.) is now an integral part of us</a:t>
            </a:r>
            <a:endParaRPr sz="2800" dirty="0">
              <a:latin typeface="Times New Roman" panose="02020603050405020304" pitchFamily="18" charset="0"/>
              <a:cs typeface="Times New Roman" panose="02020603050405020304" pitchFamily="18" charset="0"/>
            </a:endParaRPr>
          </a:p>
          <a:p>
            <a:pPr marL="609585" indent="-474121" algn="l">
              <a:lnSpc>
                <a:spcPct val="115000"/>
              </a:lnSpc>
              <a:spcBef>
                <a:spcPts val="0"/>
              </a:spcBef>
              <a:buSzPts val="2000"/>
              <a:buFont typeface="Wingdings" panose="05000000000000000000" pitchFamily="2" charset="2"/>
              <a:buChar char="q"/>
            </a:pPr>
            <a:r>
              <a:rPr lang="en-GB" sz="2800" dirty="0">
                <a:latin typeface="Times New Roman" panose="02020603050405020304" pitchFamily="18" charset="0"/>
                <a:ea typeface="Lato"/>
                <a:cs typeface="Times New Roman" panose="02020603050405020304" pitchFamily="18" charset="0"/>
                <a:sym typeface="Lato"/>
              </a:rPr>
              <a:t>Be sensitive on what you upload (status, pics)</a:t>
            </a:r>
            <a:endParaRPr sz="2800" dirty="0">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Wingdings" panose="05000000000000000000" pitchFamily="2" charset="2"/>
              <a:buChar char="Ø"/>
            </a:pPr>
            <a:r>
              <a:rPr lang="en-GB" sz="2800" dirty="0">
                <a:latin typeface="Times New Roman" panose="02020603050405020304" pitchFamily="18" charset="0"/>
                <a:ea typeface="Lato"/>
                <a:cs typeface="Times New Roman" panose="02020603050405020304" pitchFamily="18" charset="0"/>
                <a:sym typeface="Lato"/>
              </a:rPr>
              <a:t>Don’t overshare e.g. vacation photos</a:t>
            </a:r>
            <a:endParaRPr sz="2800" dirty="0">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Wingdings" panose="05000000000000000000" pitchFamily="2" charset="2"/>
              <a:buChar char="Ø"/>
            </a:pPr>
            <a:r>
              <a:rPr lang="en-GB" sz="2800" dirty="0">
                <a:latin typeface="Times New Roman" panose="02020603050405020304" pitchFamily="18" charset="0"/>
                <a:ea typeface="Lato"/>
                <a:cs typeface="Times New Roman" panose="02020603050405020304" pitchFamily="18" charset="0"/>
                <a:sym typeface="Lato"/>
              </a:rPr>
              <a:t> Keep your personal details personal, </a:t>
            </a:r>
            <a:r>
              <a:rPr lang="en-GB" sz="2800" dirty="0" err="1">
                <a:latin typeface="Times New Roman" panose="02020603050405020304" pitchFamily="18" charset="0"/>
                <a:ea typeface="Lato"/>
                <a:cs typeface="Times New Roman" panose="02020603050405020304" pitchFamily="18" charset="0"/>
                <a:sym typeface="Lato"/>
              </a:rPr>
              <a:t>DoB</a:t>
            </a:r>
            <a:r>
              <a:rPr lang="en-GB" sz="2800" dirty="0">
                <a:latin typeface="Times New Roman" panose="02020603050405020304" pitchFamily="18" charset="0"/>
                <a:ea typeface="Lato"/>
                <a:cs typeface="Times New Roman" panose="02020603050405020304" pitchFamily="18" charset="0"/>
                <a:sym typeface="Lato"/>
              </a:rPr>
              <a:t>, Tel</a:t>
            </a:r>
            <a:endParaRPr sz="2800" dirty="0">
              <a:latin typeface="Times New Roman" panose="02020603050405020304" pitchFamily="18" charset="0"/>
              <a:ea typeface="Lato"/>
              <a:cs typeface="Times New Roman" panose="02020603050405020304" pitchFamily="18" charset="0"/>
              <a:sym typeface="Lato"/>
            </a:endParaRPr>
          </a:p>
          <a:p>
            <a:pPr marL="609585" indent="-474121" algn="l">
              <a:lnSpc>
                <a:spcPct val="115000"/>
              </a:lnSpc>
              <a:spcBef>
                <a:spcPts val="0"/>
              </a:spcBef>
              <a:buSzPts val="2000"/>
              <a:buFont typeface="Wingdings" panose="05000000000000000000" pitchFamily="2" charset="2"/>
              <a:buChar char="q"/>
            </a:pPr>
            <a:r>
              <a:rPr lang="en-GB" sz="2800" dirty="0">
                <a:latin typeface="Times New Roman" panose="02020603050405020304" pitchFamily="18" charset="0"/>
                <a:ea typeface="Lato"/>
                <a:cs typeface="Times New Roman" panose="02020603050405020304" pitchFamily="18" charset="0"/>
                <a:sym typeface="Lato"/>
              </a:rPr>
              <a:t>Use security and privacy options provided </a:t>
            </a:r>
            <a:endParaRPr sz="2800" dirty="0">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Wingdings" panose="05000000000000000000" pitchFamily="2" charset="2"/>
              <a:buChar char="Ø"/>
            </a:pPr>
            <a:r>
              <a:rPr lang="en-GB" sz="2800" dirty="0">
                <a:latin typeface="Times New Roman" panose="02020603050405020304" pitchFamily="18" charset="0"/>
                <a:ea typeface="Lato"/>
                <a:cs typeface="Times New Roman" panose="02020603050405020304" pitchFamily="18" charset="0"/>
                <a:sym typeface="Lato"/>
              </a:rPr>
              <a:t>SMS based MFA/2FA</a:t>
            </a:r>
            <a:endParaRPr sz="2800" dirty="0">
              <a:latin typeface="Times New Roman" panose="02020603050405020304" pitchFamily="18" charset="0"/>
              <a:ea typeface="Lato"/>
              <a:cs typeface="Times New Roman" panose="02020603050405020304" pitchFamily="18" charset="0"/>
              <a:sym typeface="Lato"/>
            </a:endParaRPr>
          </a:p>
          <a:p>
            <a:pPr marL="1219170" lvl="1" indent="-474121" algn="l" rtl="0">
              <a:lnSpc>
                <a:spcPct val="115000"/>
              </a:lnSpc>
              <a:buSzPts val="2000"/>
              <a:buFont typeface="Wingdings" panose="05000000000000000000" pitchFamily="2" charset="2"/>
              <a:buChar char="Ø"/>
            </a:pPr>
            <a:r>
              <a:rPr lang="en-GB" sz="2800" dirty="0">
                <a:latin typeface="Times New Roman" panose="02020603050405020304" pitchFamily="18" charset="0"/>
                <a:ea typeface="Lato"/>
                <a:cs typeface="Times New Roman" panose="02020603050405020304" pitchFamily="18" charset="0"/>
                <a:sym typeface="Lato"/>
              </a:rPr>
              <a:t>Access control (who can see what)</a:t>
            </a:r>
            <a:br>
              <a:rPr lang="en-GB" sz="2800" dirty="0">
                <a:latin typeface="Times New Roman" panose="02020603050405020304" pitchFamily="18" charset="0"/>
                <a:ea typeface="Lato"/>
                <a:cs typeface="Times New Roman" panose="02020603050405020304" pitchFamily="18" charset="0"/>
                <a:sym typeface="Lato"/>
              </a:rPr>
            </a:br>
            <a:r>
              <a:rPr lang="en-GB" sz="2800" dirty="0">
                <a:latin typeface="Times New Roman" panose="02020603050405020304" pitchFamily="18" charset="0"/>
                <a:ea typeface="Lato"/>
                <a:cs typeface="Times New Roman" panose="02020603050405020304" pitchFamily="18" charset="0"/>
                <a:sym typeface="Lato"/>
              </a:rPr>
              <a:t>Browser/machine mapping to your social media </a:t>
            </a:r>
            <a:r>
              <a:rPr lang="en-GB" sz="2800" dirty="0" err="1">
                <a:latin typeface="Times New Roman" panose="02020603050405020304" pitchFamily="18" charset="0"/>
                <a:ea typeface="Lato"/>
                <a:cs typeface="Times New Roman" panose="02020603050405020304" pitchFamily="18" charset="0"/>
                <a:sym typeface="Lato"/>
              </a:rPr>
              <a:t>acc</a:t>
            </a:r>
            <a:endParaRPr lang="en-US" sz="2800" dirty="0">
              <a:latin typeface="Times New Roman" panose="02020603050405020304" pitchFamily="18" charset="0"/>
              <a:ea typeface="Lato"/>
              <a:cs typeface="Times New Roman" panose="02020603050405020304" pitchFamily="18" charset="0"/>
              <a:sym typeface="Lato"/>
            </a:endParaRPr>
          </a:p>
          <a:p>
            <a:pPr marL="457200" lvl="2" indent="-457200" algn="l" rtl="0">
              <a:lnSpc>
                <a:spcPct val="115000"/>
              </a:lnSpc>
              <a:buSzPts val="2000"/>
              <a:buFont typeface="Wingdings" panose="05000000000000000000" pitchFamily="2" charset="2"/>
              <a:buChar char="q"/>
            </a:pPr>
            <a:r>
              <a:rPr lang="en-US" sz="2800" dirty="0">
                <a:latin typeface="Times New Roman" panose="02020603050405020304" pitchFamily="18" charset="0"/>
                <a:ea typeface="Lato"/>
                <a:cs typeface="Times New Roman" panose="02020603050405020304" pitchFamily="18" charset="0"/>
                <a:sym typeface="Lato"/>
              </a:rPr>
              <a:t>Block</a:t>
            </a:r>
          </a:p>
          <a:p>
            <a:pPr marL="1828754" lvl="2" indent="-474121" algn="l" rtl="0">
              <a:lnSpc>
                <a:spcPct val="115000"/>
              </a:lnSpc>
              <a:buSzPts val="2000"/>
              <a:buFont typeface="Lato"/>
              <a:buChar char="■"/>
            </a:pPr>
            <a:endParaRPr sz="2800" dirty="0">
              <a:latin typeface="Times New Roman" panose="02020603050405020304" pitchFamily="18" charset="0"/>
              <a:ea typeface="Lato"/>
              <a:cs typeface="Times New Roman" panose="02020603050405020304" pitchFamily="18" charset="0"/>
              <a:sym typeface="Lato"/>
            </a:endParaRPr>
          </a:p>
        </p:txBody>
      </p:sp>
    </p:spTree>
    <p:extLst>
      <p:ext uri="{BB962C8B-B14F-4D97-AF65-F5344CB8AC3E}">
        <p14:creationId xmlns:p14="http://schemas.microsoft.com/office/powerpoint/2010/main" val="3272116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9" name="Google Shape;849;p5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solidFill>
                  <a:schemeClr val="tx1"/>
                </a:solidFill>
              </a:rPr>
              <a:pPr/>
              <a:t>38</a:t>
            </a:fld>
            <a:endParaRPr>
              <a:solidFill>
                <a:schemeClr val="tx1"/>
              </a:solidFill>
            </a:endParaRPr>
          </a:p>
        </p:txBody>
      </p:sp>
      <p:sp>
        <p:nvSpPr>
          <p:cNvPr id="850" name="Google Shape;850;p59"/>
          <p:cNvSpPr txBox="1"/>
          <p:nvPr/>
        </p:nvSpPr>
        <p:spPr>
          <a:xfrm>
            <a:off x="9629700" y="6337033"/>
            <a:ext cx="2328800" cy="286000"/>
          </a:xfrm>
          <a:prstGeom prst="rect">
            <a:avLst/>
          </a:prstGeom>
          <a:noFill/>
          <a:ln>
            <a:noFill/>
          </a:ln>
        </p:spPr>
        <p:txBody>
          <a:bodyPr spcFirstLastPara="1" wrap="square" lIns="121900" tIns="121900" rIns="121900" bIns="121900" anchor="ctr" anchorCtr="0">
            <a:noAutofit/>
          </a:bodyPr>
          <a:lstStyle/>
          <a:p>
            <a:endParaRPr sz="1333">
              <a:latin typeface="Lato"/>
              <a:ea typeface="Lato"/>
              <a:cs typeface="Lato"/>
              <a:sym typeface="Lato"/>
            </a:endParaRPr>
          </a:p>
        </p:txBody>
      </p:sp>
      <p:pic>
        <p:nvPicPr>
          <p:cNvPr id="851" name="Google Shape;851;p59"/>
          <p:cNvPicPr preferRelativeResize="0"/>
          <p:nvPr/>
        </p:nvPicPr>
        <p:blipFill>
          <a:blip r:embed="rId3">
            <a:alphaModFix/>
          </a:blip>
          <a:stretch>
            <a:fillRect/>
          </a:stretch>
        </p:blipFill>
        <p:spPr>
          <a:xfrm>
            <a:off x="9587711" y="4182534"/>
            <a:ext cx="2440500" cy="2440500"/>
          </a:xfrm>
          <a:prstGeom prst="rect">
            <a:avLst/>
          </a:prstGeom>
          <a:noFill/>
          <a:ln>
            <a:noFill/>
          </a:ln>
        </p:spPr>
      </p:pic>
      <p:sp>
        <p:nvSpPr>
          <p:cNvPr id="2" name="TextBox 1"/>
          <p:cNvSpPr txBox="1"/>
          <p:nvPr/>
        </p:nvSpPr>
        <p:spPr>
          <a:xfrm>
            <a:off x="1873344" y="1139777"/>
            <a:ext cx="8445311" cy="6001643"/>
          </a:xfrm>
          <a:prstGeom prst="rect">
            <a:avLst/>
          </a:prstGeom>
          <a:noFill/>
        </p:spPr>
        <p:txBody>
          <a:bodyPr wrap="square" rtlCol="0">
            <a:spAutoFit/>
          </a:bodyPr>
          <a:lstStyle/>
          <a:p>
            <a:pPr marL="457200" indent="-457200">
              <a:buFont typeface="Wingdings" panose="05000000000000000000" pitchFamily="2" charset="2"/>
              <a:buChar char="q"/>
            </a:pPr>
            <a:r>
              <a:rPr lang="en-GB" sz="3200" dirty="0">
                <a:latin typeface="Times New Roman" panose="02020603050405020304" pitchFamily="18" charset="0"/>
                <a:ea typeface="Lato" panose="020B0604020202020204" charset="0"/>
                <a:cs typeface="Times New Roman" panose="02020603050405020304" pitchFamily="18" charset="0"/>
                <a:sym typeface="Montserrat"/>
              </a:rPr>
              <a:t>You are the best defence!!</a:t>
            </a:r>
          </a:p>
          <a:p>
            <a:pPr marL="457200" indent="-457200">
              <a:buFont typeface="Wingdings" panose="05000000000000000000" pitchFamily="2" charset="2"/>
              <a:buChar char="q"/>
            </a:pPr>
            <a:r>
              <a:rPr lang="en-GB" sz="3200" dirty="0">
                <a:latin typeface="Times New Roman" panose="02020603050405020304" pitchFamily="18" charset="0"/>
                <a:cs typeface="Times New Roman" panose="02020603050405020304" pitchFamily="18" charset="0"/>
              </a:rPr>
              <a:t>Technology is only a small part of Cyber Defence</a:t>
            </a:r>
          </a:p>
          <a:p>
            <a:pPr marL="457200" indent="-457200">
              <a:buFont typeface="Wingdings" panose="05000000000000000000" pitchFamily="2" charset="2"/>
              <a:buChar char="q"/>
            </a:pPr>
            <a:r>
              <a:rPr lang="en-GB" sz="3200" dirty="0">
                <a:latin typeface="Times New Roman" panose="02020603050405020304" pitchFamily="18" charset="0"/>
                <a:cs typeface="Times New Roman" panose="02020603050405020304" pitchFamily="18" charset="0"/>
              </a:rPr>
              <a:t>You</a:t>
            </a:r>
            <a:r>
              <a:rPr lang="en-GB" sz="3200" b="1"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are the most important person – protect yourself</a:t>
            </a:r>
          </a:p>
          <a:p>
            <a:pPr marL="457200" indent="-457200">
              <a:buFont typeface="Wingdings" panose="05000000000000000000" pitchFamily="2" charset="2"/>
              <a:buChar char="q"/>
            </a:pPr>
            <a:r>
              <a:rPr lang="en-GB" sz="3200" dirty="0">
                <a:latin typeface="Times New Roman" panose="02020603050405020304" pitchFamily="18" charset="0"/>
                <a:cs typeface="Times New Roman" panose="02020603050405020304" pitchFamily="18" charset="0"/>
              </a:rPr>
              <a:t>For organisations the most important and best defence is Cyber Security Aware employees – train your staff </a:t>
            </a:r>
          </a:p>
          <a:p>
            <a:endParaRPr lang="en-GB" sz="3200" dirty="0">
              <a:latin typeface="Times New Roman" panose="02020603050405020304" pitchFamily="18" charset="0"/>
              <a:cs typeface="Times New Roman" panose="02020603050405020304" pitchFamily="18" charset="0"/>
            </a:endParaRPr>
          </a:p>
          <a:p>
            <a:pPr algn="ctr"/>
            <a:r>
              <a:rPr lang="en-GB" sz="3200" dirty="0">
                <a:latin typeface="Times New Roman" panose="02020603050405020304" pitchFamily="18" charset="0"/>
                <a:cs typeface="Times New Roman" panose="02020603050405020304" pitchFamily="18" charset="0"/>
              </a:rPr>
              <a:t>Always be aware!</a:t>
            </a:r>
          </a:p>
          <a:p>
            <a:pPr algn="ctr"/>
            <a:r>
              <a:rPr lang="en-GB" sz="3200" dirty="0">
                <a:latin typeface="Times New Roman" panose="02020603050405020304" pitchFamily="18" charset="0"/>
                <a:cs typeface="Times New Roman" panose="02020603050405020304" pitchFamily="18" charset="0"/>
              </a:rPr>
              <a:t>Always be on your guard!</a:t>
            </a:r>
          </a:p>
          <a:p>
            <a:endParaRPr lang="en-GB" sz="3200" dirty="0">
              <a:latin typeface="Times New Roman" panose="02020603050405020304" pitchFamily="18" charset="0"/>
              <a:cs typeface="Times New Roman" panose="02020603050405020304" pitchFamily="18" charset="0"/>
            </a:endParaRPr>
          </a:p>
        </p:txBody>
      </p:sp>
      <p:sp>
        <p:nvSpPr>
          <p:cNvPr id="7" name="Google Shape;613;p41">
            <a:extLst>
              <a:ext uri="{FF2B5EF4-FFF2-40B4-BE49-F238E27FC236}">
                <a16:creationId xmlns:a16="http://schemas.microsoft.com/office/drawing/2014/main" id="{2EF06EA0-7FEC-450D-903A-FA7E07870122}"/>
              </a:ext>
            </a:extLst>
          </p:cNvPr>
          <p:cNvSpPr txBox="1">
            <a:spLocks/>
          </p:cNvSpPr>
          <p:nvPr/>
        </p:nvSpPr>
        <p:spPr>
          <a:xfrm>
            <a:off x="1596000" y="377977"/>
            <a:ext cx="9000000" cy="761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400"/>
              <a:buFont typeface="Montserrat"/>
              <a:buNone/>
              <a:defRPr sz="2400" b="0" i="0" u="none" strike="noStrike" cap="none">
                <a:solidFill>
                  <a:schemeClr val="lt1"/>
                </a:solidFill>
                <a:latin typeface="Montserrat"/>
                <a:ea typeface="Montserrat"/>
                <a:cs typeface="Montserrat"/>
                <a:sym typeface="Montserrat"/>
              </a:defRPr>
            </a:lvl9pPr>
          </a:lstStyle>
          <a:p>
            <a:pPr algn="ctr"/>
            <a:r>
              <a:rPr lang="en-GB" sz="4000" b="1" dirty="0">
                <a:solidFill>
                  <a:schemeClr val="tx2"/>
                </a:solidFill>
                <a:latin typeface="Times New Roman" panose="02020603050405020304" pitchFamily="18" charset="0"/>
                <a:ea typeface="Lato" panose="020B0604020202020204" charset="0"/>
                <a:cs typeface="Times New Roman" panose="02020603050405020304" pitchFamily="18" charset="0"/>
              </a:rPr>
              <a:t>CONCLUSION</a:t>
            </a:r>
          </a:p>
        </p:txBody>
      </p:sp>
    </p:spTree>
    <p:extLst>
      <p:ext uri="{BB962C8B-B14F-4D97-AF65-F5344CB8AC3E}">
        <p14:creationId xmlns:p14="http://schemas.microsoft.com/office/powerpoint/2010/main" val="1594469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8" name="Google Shape;848;p59"/>
          <p:cNvSpPr txBox="1">
            <a:spLocks noGrp="1"/>
          </p:cNvSpPr>
          <p:nvPr>
            <p:ph type="title" idx="4294967295"/>
          </p:nvPr>
        </p:nvSpPr>
        <p:spPr>
          <a:xfrm>
            <a:off x="1076800" y="1863211"/>
            <a:ext cx="10507600" cy="2913933"/>
          </a:xfrm>
          <a:prstGeom prst="rect">
            <a:avLst/>
          </a:prstGeom>
        </p:spPr>
        <p:txBody>
          <a:bodyPr spcFirstLastPara="1" vert="horz" wrap="square" lIns="121900" tIns="121900" rIns="121900" bIns="121900" rtlCol="0" anchor="t" anchorCtr="0">
            <a:noAutofit/>
          </a:bodyPr>
          <a:lstStyle/>
          <a:p>
            <a:pPr marL="1219170">
              <a:spcBef>
                <a:spcPts val="2133"/>
              </a:spcBef>
              <a:spcAft>
                <a:spcPts val="2133"/>
              </a:spcAft>
            </a:pPr>
            <a:r>
              <a:rPr lang="en-US" sz="12800" dirty="0">
                <a:solidFill>
                  <a:schemeClr val="tx2"/>
                </a:solidFill>
              </a:rPr>
              <a:t>Q and A</a:t>
            </a:r>
            <a:endParaRPr sz="2667" dirty="0">
              <a:solidFill>
                <a:schemeClr val="tx2"/>
              </a:solidFill>
              <a:latin typeface="Lato"/>
              <a:ea typeface="Lato"/>
              <a:cs typeface="Lato"/>
              <a:sym typeface="Lato"/>
            </a:endParaRPr>
          </a:p>
        </p:txBody>
      </p:sp>
      <p:sp>
        <p:nvSpPr>
          <p:cNvPr id="849" name="Google Shape;849;p5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39</a:t>
            </a:fld>
            <a:endParaRPr/>
          </a:p>
        </p:txBody>
      </p:sp>
      <p:sp>
        <p:nvSpPr>
          <p:cNvPr id="850" name="Google Shape;850;p59"/>
          <p:cNvSpPr txBox="1"/>
          <p:nvPr/>
        </p:nvSpPr>
        <p:spPr>
          <a:xfrm>
            <a:off x="9629700" y="6337033"/>
            <a:ext cx="2328800" cy="286000"/>
          </a:xfrm>
          <a:prstGeom prst="rect">
            <a:avLst/>
          </a:prstGeom>
          <a:noFill/>
          <a:ln>
            <a:noFill/>
          </a:ln>
        </p:spPr>
        <p:txBody>
          <a:bodyPr spcFirstLastPara="1" wrap="square" lIns="121900" tIns="121900" rIns="121900" bIns="121900" anchor="ctr" anchorCtr="0">
            <a:noAutofit/>
          </a:bodyPr>
          <a:lstStyle/>
          <a:p>
            <a:endParaRPr sz="1333">
              <a:solidFill>
                <a:srgbClr val="CCCCCC"/>
              </a:solidFill>
              <a:latin typeface="Lato"/>
              <a:ea typeface="Lato"/>
              <a:cs typeface="Lato"/>
              <a:sym typeface="Lato"/>
            </a:endParaRPr>
          </a:p>
        </p:txBody>
      </p:sp>
    </p:spTree>
    <p:extLst>
      <p:ext uri="{BB962C8B-B14F-4D97-AF65-F5344CB8AC3E}">
        <p14:creationId xmlns:p14="http://schemas.microsoft.com/office/powerpoint/2010/main" val="410074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3070226" y="362744"/>
            <a:ext cx="6227887" cy="872499"/>
          </a:xfrm>
          <a:prstGeom prst="rect">
            <a:avLst/>
          </a:prstGeom>
        </p:spPr>
        <p:txBody>
          <a:bodyPr>
            <a:noAutofit/>
          </a:bodyPr>
          <a:lstStyle/>
          <a:p>
            <a:pPr algn="ctr"/>
            <a:r>
              <a:rPr lang="en-GB" sz="3200" b="1" dirty="0">
                <a:solidFill>
                  <a:srgbClr val="2B2A6A"/>
                </a:solidFill>
                <a:latin typeface="Times New Roman" panose="02020603050405020304" pitchFamily="18" charset="0"/>
                <a:cs typeface="Times New Roman" panose="02020603050405020304" pitchFamily="18" charset="0"/>
              </a:rPr>
              <a:t>INTRODUCTION</a:t>
            </a:r>
            <a:r>
              <a:rPr lang="en-GB" sz="3600" b="1" dirty="0">
                <a:solidFill>
                  <a:srgbClr val="2B2A6A"/>
                </a:solidFill>
                <a:latin typeface="Cambria" panose="02040503050406030204" pitchFamily="18" charset="0"/>
              </a:rPr>
              <a:t> </a:t>
            </a:r>
            <a:r>
              <a:rPr lang="en-GB" sz="3600" b="1" dirty="0" err="1">
                <a:solidFill>
                  <a:srgbClr val="2B2A6A"/>
                </a:solidFill>
                <a:latin typeface="Cambria" panose="02040503050406030204" pitchFamily="18" charset="0"/>
              </a:rPr>
              <a:t>Cont</a:t>
            </a:r>
            <a:r>
              <a:rPr lang="en-GB" sz="3600" b="1" dirty="0">
                <a:solidFill>
                  <a:srgbClr val="2B2A6A"/>
                </a:solidFill>
                <a:latin typeface="Cambria" panose="02040503050406030204" pitchFamily="18" charset="0"/>
              </a:rPr>
              <a:t>…</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4</a:t>
            </a:fld>
            <a:endParaRPr lang="en-US" dirty="0"/>
          </a:p>
        </p:txBody>
      </p:sp>
      <p:sp>
        <p:nvSpPr>
          <p:cNvPr id="4" name="Content Placeholder 12">
            <a:extLst>
              <a:ext uri="{FF2B5EF4-FFF2-40B4-BE49-F238E27FC236}">
                <a16:creationId xmlns:a16="http://schemas.microsoft.com/office/drawing/2014/main" id="{2411B849-768F-D83D-6AAB-9442B7840366}"/>
              </a:ext>
            </a:extLst>
          </p:cNvPr>
          <p:cNvSpPr txBox="1">
            <a:spLocks/>
          </p:cNvSpPr>
          <p:nvPr/>
        </p:nvSpPr>
        <p:spPr>
          <a:xfrm>
            <a:off x="5157269" y="1331512"/>
            <a:ext cx="5828515" cy="4894381"/>
          </a:xfrm>
          <a:prstGeom prst="rect">
            <a:avLst/>
          </a:prstGeom>
        </p:spPr>
        <p:txBody>
          <a:bodyPr vert="horz" lIns="0" tIns="45720" rIns="0" bIns="45720" rtlCol="0">
            <a:normAutofit/>
          </a:bodyPr>
          <a:lstStyle>
            <a:lvl1pPr marL="2286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4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4400" dirty="0">
                <a:latin typeface="Times New Roman" panose="02020603050405020304" pitchFamily="18" charset="0"/>
                <a:cs typeface="Times New Roman" panose="02020603050405020304" pitchFamily="18" charset="0"/>
              </a:rPr>
              <a:t>Human beings are always the weakest link</a:t>
            </a:r>
          </a:p>
        </p:txBody>
      </p:sp>
      <p:pic>
        <p:nvPicPr>
          <p:cNvPr id="5" name="Picture 4">
            <a:extLst>
              <a:ext uri="{FF2B5EF4-FFF2-40B4-BE49-F238E27FC236}">
                <a16:creationId xmlns:a16="http://schemas.microsoft.com/office/drawing/2014/main" id="{069816B8-0A10-C9A9-0B78-3CFDAD20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55" y="1793939"/>
            <a:ext cx="4152893" cy="4151538"/>
          </a:xfrm>
          <a:prstGeom prst="rect">
            <a:avLst/>
          </a:prstGeom>
        </p:spPr>
      </p:pic>
    </p:spTree>
    <p:extLst>
      <p:ext uri="{BB962C8B-B14F-4D97-AF65-F5344CB8AC3E}">
        <p14:creationId xmlns:p14="http://schemas.microsoft.com/office/powerpoint/2010/main" val="62849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3070226" y="742565"/>
            <a:ext cx="6227887" cy="872499"/>
          </a:xfrm>
          <a:prstGeom prst="rect">
            <a:avLst/>
          </a:prstGeom>
        </p:spPr>
        <p:txBody>
          <a:bodyPr>
            <a:noAutofit/>
          </a:bodyPr>
          <a:lstStyle/>
          <a:p>
            <a:pPr algn="ctr"/>
            <a:r>
              <a:rPr lang="en-GB" sz="3600" b="1" dirty="0">
                <a:solidFill>
                  <a:srgbClr val="2B2A6A"/>
                </a:solidFill>
                <a:latin typeface="Times New Roman" panose="02020603050405020304" pitchFamily="18" charset="0"/>
                <a:cs typeface="Times New Roman" panose="02020603050405020304" pitchFamily="18" charset="0"/>
              </a:rPr>
              <a:t>AIM</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311758"/>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44" name="Content Placeholder 2">
            <a:extLst>
              <a:ext uri="{FF2B5EF4-FFF2-40B4-BE49-F238E27FC236}">
                <a16:creationId xmlns:a16="http://schemas.microsoft.com/office/drawing/2014/main" id="{07FDEE98-961B-A426-A856-EE097FD97187}"/>
              </a:ext>
            </a:extLst>
          </p:cNvPr>
          <p:cNvSpPr txBox="1">
            <a:spLocks/>
          </p:cNvSpPr>
          <p:nvPr/>
        </p:nvSpPr>
        <p:spPr>
          <a:xfrm>
            <a:off x="1957669" y="1399903"/>
            <a:ext cx="9034825" cy="3867291"/>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nSpc>
                <a:spcPct val="150000"/>
              </a:lnSpc>
            </a:pPr>
            <a:endParaRPr lang="en-US" sz="2400" dirty="0">
              <a:latin typeface="Arial Narrow" panose="020B0606020202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To create awareness to DEFMIS staff on cyber security hygiene measures for a safe and secure DEFMIS ICT environment</a:t>
            </a:r>
          </a:p>
          <a:p>
            <a:pPr>
              <a:lnSpc>
                <a:spcPct val="150000"/>
              </a:lnSpc>
            </a:pPr>
            <a:endParaRPr lang="x-none"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579952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3070226" y="504497"/>
            <a:ext cx="6227887" cy="646387"/>
          </a:xfrm>
          <a:prstGeom prst="rect">
            <a:avLst/>
          </a:prstGeom>
        </p:spPr>
        <p:txBody>
          <a:bodyPr>
            <a:noAutofit/>
          </a:bodyPr>
          <a:lstStyle/>
          <a:p>
            <a:pPr algn="ctr"/>
            <a:r>
              <a:rPr lang="en-GB" sz="3600" b="1" dirty="0">
                <a:solidFill>
                  <a:srgbClr val="2B2A6A"/>
                </a:solidFill>
                <a:latin typeface="Times New Roman" panose="02020603050405020304" pitchFamily="18" charset="0"/>
                <a:cs typeface="Times New Roman" panose="02020603050405020304" pitchFamily="18" charset="0"/>
              </a:rPr>
              <a:t>SCOPE</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44" name="Content Placeholder 2">
            <a:extLst>
              <a:ext uri="{FF2B5EF4-FFF2-40B4-BE49-F238E27FC236}">
                <a16:creationId xmlns:a16="http://schemas.microsoft.com/office/drawing/2014/main" id="{07FDEE98-961B-A426-A856-EE097FD97187}"/>
              </a:ext>
            </a:extLst>
          </p:cNvPr>
          <p:cNvSpPr txBox="1">
            <a:spLocks/>
          </p:cNvSpPr>
          <p:nvPr/>
        </p:nvSpPr>
        <p:spPr>
          <a:xfrm>
            <a:off x="2012159" y="1150884"/>
            <a:ext cx="8149039" cy="4713889"/>
          </a:xfrm>
          <a:prstGeom prst="rect">
            <a:avLst/>
          </a:prstGeom>
        </p:spPr>
        <p:txBody>
          <a:bodyPr vert="horz" lIns="91440" tIns="0" rIns="91440" bIns="45720" rtlCol="0">
            <a:normAutofit fontScale="925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l">
              <a:lnSpc>
                <a:spcPct val="160000"/>
              </a:lnSpc>
              <a:buClr>
                <a:srgbClr val="0F6FC6"/>
              </a:buClr>
            </a:pPr>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What is cybersecurity</a:t>
            </a: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Need for Awareness Training</a:t>
            </a: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Most Prevalent Threats</a:t>
            </a: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Identifying Compromises</a:t>
            </a: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Best </a:t>
            </a:r>
            <a:r>
              <a:rPr lang="en-US" sz="2800" dirty="0" smtClean="0">
                <a:solidFill>
                  <a:prstClr val="black"/>
                </a:solidFill>
                <a:latin typeface="Times New Roman" panose="02020603050405020304" pitchFamily="18" charset="0"/>
                <a:cs typeface="Times New Roman" panose="02020603050405020304" pitchFamily="18" charset="0"/>
              </a:rPr>
              <a:t>Practices</a:t>
            </a:r>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l">
              <a:lnSpc>
                <a:spcPct val="160000"/>
              </a:lnSpc>
              <a:buClrTx/>
              <a:buFont typeface="Wingdings" panose="05000000000000000000" pitchFamily="2" charset="2"/>
              <a:buChar char="q"/>
            </a:pPr>
            <a:r>
              <a:rPr lang="en-US" sz="2800" dirty="0">
                <a:solidFill>
                  <a:prstClr val="black"/>
                </a:solidFill>
                <a:latin typeface="Times New Roman" panose="02020603050405020304" pitchFamily="18" charset="0"/>
                <a:cs typeface="Times New Roman" panose="02020603050405020304" pitchFamily="18" charset="0"/>
              </a:rPr>
              <a:t>Q&amp;A</a:t>
            </a:r>
          </a:p>
          <a:p>
            <a:pPr marL="228594" indent="-228594" algn="l">
              <a:lnSpc>
                <a:spcPct val="120000"/>
              </a:lnSpc>
              <a:buClr>
                <a:srgbClr val="0F6FC6"/>
              </a:buClr>
              <a:buFont typeface="Wingdings" panose="05000000000000000000" pitchFamily="2" charset="2"/>
              <a:buChar char="§"/>
            </a:pPr>
            <a:endParaRPr lang="en-US" sz="2800" dirty="0">
              <a:solidFill>
                <a:prstClr val="black"/>
              </a:solidFill>
              <a:latin typeface="Arial Narrow" panose="020B0606020202030204" pitchFamily="34" charset="0"/>
              <a:cs typeface="Times New Roman" panose="02020603050405020304" pitchFamily="18" charset="0"/>
            </a:endParaRPr>
          </a:p>
          <a:p>
            <a:pPr lvl="0" algn="l">
              <a:lnSpc>
                <a:spcPct val="120000"/>
              </a:lnSpc>
              <a:buClr>
                <a:srgbClr val="0F6FC6"/>
              </a:buClr>
            </a:pPr>
            <a:endParaRPr lang="en-US" sz="2400" dirty="0">
              <a:solidFill>
                <a:prstClr val="black"/>
              </a:solidFill>
              <a:latin typeface="Arial Narrow" panose="020B0606020202030204" pitchFamily="34" charset="0"/>
              <a:cs typeface="Times New Roman" panose="02020603050405020304" pitchFamily="18" charset="0"/>
            </a:endParaRPr>
          </a:p>
          <a:p>
            <a:pPr marL="228594" indent="-228594" algn="l">
              <a:lnSpc>
                <a:spcPct val="120000"/>
              </a:lnSpc>
              <a:buClr>
                <a:srgbClr val="0F6FC6"/>
              </a:buClr>
              <a:buFont typeface="Wingdings" panose="05000000000000000000" pitchFamily="2" charset="2"/>
              <a:buChar char="§"/>
            </a:pPr>
            <a:endParaRPr lang="en-US" sz="2400" dirty="0">
              <a:solidFill>
                <a:prstClr val="black"/>
              </a:solidFill>
              <a:latin typeface="Arial Narrow" panose="020B0606020202030204" pitchFamily="34" charset="0"/>
              <a:cs typeface="Times New Roman" panose="02020603050405020304" pitchFamily="18" charset="0"/>
            </a:endParaRPr>
          </a:p>
          <a:p>
            <a:pPr lvl="1" algn="l">
              <a:buClr>
                <a:srgbClr val="0F6FC6"/>
              </a:buClr>
            </a:pPr>
            <a:endParaRPr lang="en-US" sz="2400" dirty="0">
              <a:solidFill>
                <a:prstClr val="black"/>
              </a:solidFill>
              <a:latin typeface="Arial Narrow" panose="020B0606020202030204" pitchFamily="34" charset="0"/>
              <a:cs typeface="Times New Roman" panose="02020603050405020304" pitchFamily="18" charset="0"/>
            </a:endParaRPr>
          </a:p>
          <a:p>
            <a:endParaRPr lang="x-none" dirty="0">
              <a:latin typeface="Arial Narrow" panose="020B0606020202030204" pitchFamily="34"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2692" t="6186" r="12884" b="8654"/>
          <a:stretch/>
        </p:blipFill>
        <p:spPr>
          <a:xfrm>
            <a:off x="11043158" y="322906"/>
            <a:ext cx="1053548" cy="1205532"/>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21742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D2DE70-546B-412F-8DF3-AAAF3BE382CD}"/>
              </a:ext>
            </a:extLst>
          </p:cNvPr>
          <p:cNvSpPr>
            <a:spLocks noGrp="1"/>
          </p:cNvSpPr>
          <p:nvPr>
            <p:ph type="title"/>
          </p:nvPr>
        </p:nvSpPr>
        <p:spPr>
          <a:xfrm>
            <a:off x="838200" y="629168"/>
            <a:ext cx="10515600" cy="940751"/>
          </a:xfrm>
        </p:spPr>
        <p:txBody>
          <a:bodyPr>
            <a:normAutofit/>
          </a:bodyPr>
          <a:lstStyle/>
          <a:p>
            <a:r>
              <a:rPr lang="en-US" sz="3200" b="1" dirty="0">
                <a:solidFill>
                  <a:srgbClr val="2B2A6A"/>
                </a:solidFill>
                <a:latin typeface="Times New Roman" panose="02020603050405020304" pitchFamily="18" charset="0"/>
                <a:cs typeface="Times New Roman" panose="02020603050405020304" pitchFamily="18" charset="0"/>
              </a:rPr>
              <a:t>CYBER</a:t>
            </a:r>
            <a:r>
              <a:rPr lang="en-GB" sz="3200" b="1" dirty="0">
                <a:solidFill>
                  <a:srgbClr val="2B2A6A"/>
                </a:solidFill>
                <a:latin typeface="Times New Roman" panose="02020603050405020304" pitchFamily="18" charset="0"/>
                <a:cs typeface="Times New Roman" panose="02020603050405020304" pitchFamily="18" charset="0"/>
              </a:rPr>
              <a:t>SECURITY</a:t>
            </a:r>
            <a:endParaRPr lang="en-US" sz="3200" b="1" dirty="0">
              <a:solidFill>
                <a:srgbClr val="2B2A6A"/>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F8F134EA-A1CE-4CE9-B3FD-9DDB6238210F}"/>
              </a:ext>
            </a:extLst>
          </p:cNvPr>
          <p:cNvGrpSpPr/>
          <p:nvPr/>
        </p:nvGrpSpPr>
        <p:grpSpPr>
          <a:xfrm>
            <a:off x="821485" y="1567569"/>
            <a:ext cx="10735515" cy="4661263"/>
            <a:chOff x="-372991" y="1367183"/>
            <a:chExt cx="11370515" cy="4821283"/>
          </a:xfrm>
        </p:grpSpPr>
        <p:graphicFrame>
          <p:nvGraphicFramePr>
            <p:cNvPr id="6" name="Espace réservé du contenu 1">
              <a:extLst>
                <a:ext uri="{FF2B5EF4-FFF2-40B4-BE49-F238E27FC236}">
                  <a16:creationId xmlns:a16="http://schemas.microsoft.com/office/drawing/2014/main" id="{1634C30C-4E90-4943-A1AD-BB0DE1D58102}"/>
                </a:ext>
              </a:extLst>
            </p:cNvPr>
            <p:cNvGraphicFramePr>
              <a:graphicFrameLocks/>
            </p:cNvGraphicFramePr>
            <p:nvPr>
              <p:extLst>
                <p:ext uri="{D42A27DB-BD31-4B8C-83A1-F6EECF244321}">
                  <p14:modId xmlns:p14="http://schemas.microsoft.com/office/powerpoint/2010/main" val="3050531587"/>
                </p:ext>
              </p:extLst>
            </p:nvPr>
          </p:nvGraphicFramePr>
          <p:xfrm>
            <a:off x="-372991" y="1838522"/>
            <a:ext cx="4959813" cy="3192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4">
              <a:extLst>
                <a:ext uri="{FF2B5EF4-FFF2-40B4-BE49-F238E27FC236}">
                  <a16:creationId xmlns:a16="http://schemas.microsoft.com/office/drawing/2014/main" id="{CEE0FEFF-9043-4965-83B0-F88188077B50}"/>
                </a:ext>
              </a:extLst>
            </p:cNvPr>
            <p:cNvGraphicFramePr/>
            <p:nvPr/>
          </p:nvGraphicFramePr>
          <p:xfrm>
            <a:off x="3356497" y="1367183"/>
            <a:ext cx="7641027" cy="48212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 61" descr="Une image contenant objets métalliques, intérieur, table, assis&#10;&#10;Description générée avec un niveau de confiance très élevé">
              <a:extLst>
                <a:ext uri="{FF2B5EF4-FFF2-40B4-BE49-F238E27FC236}">
                  <a16:creationId xmlns:a16="http://schemas.microsoft.com/office/drawing/2014/main" id="{B74562FE-0B0C-4497-9D60-AE244E2537B8}"/>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6831798" y="4206117"/>
              <a:ext cx="787454" cy="787454"/>
            </a:xfrm>
            <a:prstGeom prst="rect">
              <a:avLst/>
            </a:prstGeom>
          </p:spPr>
        </p:pic>
        <p:sp>
          <p:nvSpPr>
            <p:cNvPr id="20" name="ZoneTexte 3">
              <a:extLst>
                <a:ext uri="{FF2B5EF4-FFF2-40B4-BE49-F238E27FC236}">
                  <a16:creationId xmlns:a16="http://schemas.microsoft.com/office/drawing/2014/main" id="{4F49D38E-5086-43A4-8735-CDC36C7EBFFE}"/>
                </a:ext>
              </a:extLst>
            </p:cNvPr>
            <p:cNvSpPr txBox="1"/>
            <p:nvPr/>
          </p:nvSpPr>
          <p:spPr>
            <a:xfrm>
              <a:off x="7277651" y="2480028"/>
              <a:ext cx="1166538" cy="307777"/>
            </a:xfrm>
            <a:prstGeom prst="rect">
              <a:avLst/>
            </a:prstGeom>
            <a:noFill/>
          </p:spPr>
          <p:txBody>
            <a:bodyPr wrap="none" rtlCol="0">
              <a:spAutoFit/>
            </a:bodyPr>
            <a:lstStyle/>
            <a:p>
              <a:pPr defTabSz="914377"/>
              <a:r>
                <a:rPr lang="fr-FR" sz="1400" dirty="0">
                  <a:solidFill>
                    <a:prstClr val="black"/>
                  </a:solidFill>
                  <a:latin typeface="Calibri" panose="020F0502020204030204"/>
                </a:rPr>
                <a:t>Cyber culture</a:t>
              </a:r>
            </a:p>
          </p:txBody>
        </p:sp>
        <p:sp>
          <p:nvSpPr>
            <p:cNvPr id="21" name="ZoneTexte 16">
              <a:extLst>
                <a:ext uri="{FF2B5EF4-FFF2-40B4-BE49-F238E27FC236}">
                  <a16:creationId xmlns:a16="http://schemas.microsoft.com/office/drawing/2014/main" id="{CD4BA082-B4D1-4B4E-9E24-D1D0754497E0}"/>
                </a:ext>
              </a:extLst>
            </p:cNvPr>
            <p:cNvSpPr txBox="1"/>
            <p:nvPr/>
          </p:nvSpPr>
          <p:spPr>
            <a:xfrm>
              <a:off x="7302739" y="2978100"/>
              <a:ext cx="840999" cy="338554"/>
            </a:xfrm>
            <a:prstGeom prst="rect">
              <a:avLst/>
            </a:prstGeom>
            <a:noFill/>
          </p:spPr>
          <p:txBody>
            <a:bodyPr wrap="none" rtlCol="0">
              <a:spAutoFit/>
            </a:bodyPr>
            <a:lstStyle/>
            <a:p>
              <a:pPr defTabSz="914377"/>
              <a:r>
                <a:rPr lang="fr-FR" sz="1600" dirty="0">
                  <a:solidFill>
                    <a:prstClr val="black"/>
                  </a:solidFill>
                  <a:latin typeface="Calibri" panose="020F0502020204030204"/>
                </a:rPr>
                <a:t>Training</a:t>
              </a:r>
            </a:p>
          </p:txBody>
        </p:sp>
        <p:sp>
          <p:nvSpPr>
            <p:cNvPr id="22" name="ZoneTexte 18">
              <a:extLst>
                <a:ext uri="{FF2B5EF4-FFF2-40B4-BE49-F238E27FC236}">
                  <a16:creationId xmlns:a16="http://schemas.microsoft.com/office/drawing/2014/main" id="{6DED515A-92D4-47F5-97AF-0B1D9771FAD7}"/>
                </a:ext>
              </a:extLst>
            </p:cNvPr>
            <p:cNvSpPr txBox="1"/>
            <p:nvPr/>
          </p:nvSpPr>
          <p:spPr>
            <a:xfrm>
              <a:off x="5804055" y="2609878"/>
              <a:ext cx="1878037" cy="523220"/>
            </a:xfrm>
            <a:prstGeom prst="rect">
              <a:avLst/>
            </a:prstGeom>
            <a:noFill/>
          </p:spPr>
          <p:txBody>
            <a:bodyPr wrap="square" rtlCol="0">
              <a:spAutoFit/>
            </a:bodyPr>
            <a:lstStyle/>
            <a:p>
              <a:pPr defTabSz="914377"/>
              <a:r>
                <a:rPr lang="fr-FR" sz="1400" dirty="0">
                  <a:solidFill>
                    <a:prstClr val="black"/>
                  </a:solidFill>
                  <a:latin typeface="Calibri" panose="020F0502020204030204"/>
                </a:rPr>
                <a:t>Roles &amp; Responsibilities</a:t>
              </a:r>
            </a:p>
          </p:txBody>
        </p:sp>
        <p:sp>
          <p:nvSpPr>
            <p:cNvPr id="23" name="ZoneTexte 20">
              <a:extLst>
                <a:ext uri="{FF2B5EF4-FFF2-40B4-BE49-F238E27FC236}">
                  <a16:creationId xmlns:a16="http://schemas.microsoft.com/office/drawing/2014/main" id="{F54A8FBB-2971-4AF0-A6EA-5E8898033730}"/>
                </a:ext>
              </a:extLst>
            </p:cNvPr>
            <p:cNvSpPr txBox="1"/>
            <p:nvPr/>
          </p:nvSpPr>
          <p:spPr>
            <a:xfrm>
              <a:off x="4681489" y="4459901"/>
              <a:ext cx="1513455" cy="523220"/>
            </a:xfrm>
            <a:prstGeom prst="rect">
              <a:avLst/>
            </a:prstGeom>
            <a:noFill/>
          </p:spPr>
          <p:txBody>
            <a:bodyPr wrap="square" rtlCol="0">
              <a:spAutoFit/>
            </a:bodyPr>
            <a:lstStyle/>
            <a:p>
              <a:pPr defTabSz="914377"/>
              <a:r>
                <a:rPr lang="fr-FR" sz="1400" dirty="0">
                  <a:solidFill>
                    <a:prstClr val="black"/>
                  </a:solidFill>
                  <a:latin typeface="Calibri" panose="020F0502020204030204"/>
                </a:rPr>
                <a:t>Incident Detection</a:t>
              </a:r>
            </a:p>
          </p:txBody>
        </p:sp>
        <p:sp>
          <p:nvSpPr>
            <p:cNvPr id="24" name="ZoneTexte 24">
              <a:extLst>
                <a:ext uri="{FF2B5EF4-FFF2-40B4-BE49-F238E27FC236}">
                  <a16:creationId xmlns:a16="http://schemas.microsoft.com/office/drawing/2014/main" id="{DC180EFD-BBC8-4EF8-B2C6-343D959A21A2}"/>
                </a:ext>
              </a:extLst>
            </p:cNvPr>
            <p:cNvSpPr txBox="1"/>
            <p:nvPr/>
          </p:nvSpPr>
          <p:spPr>
            <a:xfrm>
              <a:off x="6043125" y="5095661"/>
              <a:ext cx="1513455" cy="307777"/>
            </a:xfrm>
            <a:prstGeom prst="rect">
              <a:avLst/>
            </a:prstGeom>
            <a:noFill/>
          </p:spPr>
          <p:txBody>
            <a:bodyPr wrap="square" rtlCol="0">
              <a:spAutoFit/>
            </a:bodyPr>
            <a:lstStyle/>
            <a:p>
              <a:pPr defTabSz="914377"/>
              <a:r>
                <a:rPr lang="fr-FR" sz="1400" dirty="0">
                  <a:solidFill>
                    <a:prstClr val="black"/>
                  </a:solidFill>
                  <a:latin typeface="Calibri" panose="020F0502020204030204"/>
                </a:rPr>
                <a:t>Forensics</a:t>
              </a:r>
            </a:p>
          </p:txBody>
        </p:sp>
        <p:sp>
          <p:nvSpPr>
            <p:cNvPr id="25" name="ZoneTexte 25">
              <a:extLst>
                <a:ext uri="{FF2B5EF4-FFF2-40B4-BE49-F238E27FC236}">
                  <a16:creationId xmlns:a16="http://schemas.microsoft.com/office/drawing/2014/main" id="{CB1EB245-F9E0-4D11-8D94-58A70F099ACA}"/>
                </a:ext>
              </a:extLst>
            </p:cNvPr>
            <p:cNvSpPr txBox="1"/>
            <p:nvPr/>
          </p:nvSpPr>
          <p:spPr>
            <a:xfrm>
              <a:off x="4966981" y="5059721"/>
              <a:ext cx="1513455" cy="523220"/>
            </a:xfrm>
            <a:prstGeom prst="rect">
              <a:avLst/>
            </a:prstGeom>
            <a:noFill/>
          </p:spPr>
          <p:txBody>
            <a:bodyPr wrap="square" rtlCol="0">
              <a:spAutoFit/>
            </a:bodyPr>
            <a:lstStyle/>
            <a:p>
              <a:pPr defTabSz="914377"/>
              <a:r>
                <a:rPr lang="fr-FR" sz="1400" dirty="0">
                  <a:solidFill>
                    <a:prstClr val="black"/>
                  </a:solidFill>
                  <a:latin typeface="Calibri" panose="020F0502020204030204"/>
                </a:rPr>
                <a:t>Threat Intelligence</a:t>
              </a:r>
            </a:p>
          </p:txBody>
        </p:sp>
        <p:sp>
          <p:nvSpPr>
            <p:cNvPr id="26" name="ZoneTexte 27">
              <a:extLst>
                <a:ext uri="{FF2B5EF4-FFF2-40B4-BE49-F238E27FC236}">
                  <a16:creationId xmlns:a16="http://schemas.microsoft.com/office/drawing/2014/main" id="{0B2DF9C6-2C79-4F39-A514-4B29B4785880}"/>
                </a:ext>
              </a:extLst>
            </p:cNvPr>
            <p:cNvSpPr txBox="1"/>
            <p:nvPr/>
          </p:nvSpPr>
          <p:spPr>
            <a:xfrm>
              <a:off x="6015775" y="4544011"/>
              <a:ext cx="1513455" cy="307777"/>
            </a:xfrm>
            <a:prstGeom prst="rect">
              <a:avLst/>
            </a:prstGeom>
            <a:noFill/>
          </p:spPr>
          <p:txBody>
            <a:bodyPr wrap="square" rtlCol="0">
              <a:spAutoFit/>
            </a:bodyPr>
            <a:lstStyle/>
            <a:p>
              <a:pPr defTabSz="914377"/>
              <a:r>
                <a:rPr lang="fr-FR" sz="1400" dirty="0">
                  <a:solidFill>
                    <a:prstClr val="black"/>
                  </a:solidFill>
                  <a:latin typeface="Calibri" panose="020F0502020204030204"/>
                </a:rPr>
                <a:t>COTS</a:t>
              </a:r>
            </a:p>
          </p:txBody>
        </p:sp>
        <p:sp>
          <p:nvSpPr>
            <p:cNvPr id="27" name="ZoneTexte 29">
              <a:extLst>
                <a:ext uri="{FF2B5EF4-FFF2-40B4-BE49-F238E27FC236}">
                  <a16:creationId xmlns:a16="http://schemas.microsoft.com/office/drawing/2014/main" id="{7D73970D-4DDF-4EB2-926B-E218A2E4012F}"/>
                </a:ext>
              </a:extLst>
            </p:cNvPr>
            <p:cNvSpPr txBox="1"/>
            <p:nvPr/>
          </p:nvSpPr>
          <p:spPr>
            <a:xfrm>
              <a:off x="7559583" y="4566431"/>
              <a:ext cx="1513455" cy="307777"/>
            </a:xfrm>
            <a:prstGeom prst="rect">
              <a:avLst/>
            </a:prstGeom>
            <a:noFill/>
          </p:spPr>
          <p:txBody>
            <a:bodyPr wrap="square" rtlCol="0">
              <a:spAutoFit/>
            </a:bodyPr>
            <a:lstStyle/>
            <a:p>
              <a:pPr defTabSz="914377"/>
              <a:r>
                <a:rPr lang="fr-FR" sz="1400" dirty="0">
                  <a:solidFill>
                    <a:prstClr val="black"/>
                  </a:solidFill>
                  <a:latin typeface="Calibri" panose="020F0502020204030204"/>
                </a:rPr>
                <a:t>Policy</a:t>
              </a:r>
            </a:p>
          </p:txBody>
        </p:sp>
        <p:sp>
          <p:nvSpPr>
            <p:cNvPr id="28" name="ZoneTexte 30">
              <a:extLst>
                <a:ext uri="{FF2B5EF4-FFF2-40B4-BE49-F238E27FC236}">
                  <a16:creationId xmlns:a16="http://schemas.microsoft.com/office/drawing/2014/main" id="{7932A5EA-032F-425F-B98A-48655211F713}"/>
                </a:ext>
              </a:extLst>
            </p:cNvPr>
            <p:cNvSpPr txBox="1"/>
            <p:nvPr/>
          </p:nvSpPr>
          <p:spPr>
            <a:xfrm>
              <a:off x="7225525" y="5403437"/>
              <a:ext cx="1513455" cy="307777"/>
            </a:xfrm>
            <a:prstGeom prst="rect">
              <a:avLst/>
            </a:prstGeom>
            <a:noFill/>
          </p:spPr>
          <p:txBody>
            <a:bodyPr wrap="square" rtlCol="0">
              <a:spAutoFit/>
            </a:bodyPr>
            <a:lstStyle/>
            <a:p>
              <a:pPr defTabSz="914377"/>
              <a:r>
                <a:rPr lang="fr-FR" sz="1400" dirty="0">
                  <a:solidFill>
                    <a:prstClr val="black"/>
                  </a:solidFill>
                  <a:latin typeface="Calibri" panose="020F0502020204030204"/>
                </a:rPr>
                <a:t>Assessment</a:t>
              </a:r>
            </a:p>
          </p:txBody>
        </p:sp>
        <p:sp>
          <p:nvSpPr>
            <p:cNvPr id="29" name="ZoneTexte 31">
              <a:extLst>
                <a:ext uri="{FF2B5EF4-FFF2-40B4-BE49-F238E27FC236}">
                  <a16:creationId xmlns:a16="http://schemas.microsoft.com/office/drawing/2014/main" id="{B04072F6-6625-41C3-8D40-F26B453C246F}"/>
                </a:ext>
              </a:extLst>
            </p:cNvPr>
            <p:cNvSpPr txBox="1"/>
            <p:nvPr/>
          </p:nvSpPr>
          <p:spPr>
            <a:xfrm>
              <a:off x="5696033" y="5666375"/>
              <a:ext cx="1513455" cy="307777"/>
            </a:xfrm>
            <a:prstGeom prst="rect">
              <a:avLst/>
            </a:prstGeom>
            <a:noFill/>
          </p:spPr>
          <p:txBody>
            <a:bodyPr wrap="square" rtlCol="0">
              <a:spAutoFit/>
            </a:bodyPr>
            <a:lstStyle/>
            <a:p>
              <a:pPr defTabSz="914377"/>
              <a:r>
                <a:rPr lang="fr-FR" sz="1400" dirty="0">
                  <a:solidFill>
                    <a:prstClr val="black"/>
                  </a:solidFill>
                  <a:latin typeface="Calibri" panose="020F0502020204030204"/>
                </a:rPr>
                <a:t>Architecture</a:t>
              </a:r>
            </a:p>
          </p:txBody>
        </p:sp>
        <p:sp>
          <p:nvSpPr>
            <p:cNvPr id="30" name="ZoneTexte 32">
              <a:extLst>
                <a:ext uri="{FF2B5EF4-FFF2-40B4-BE49-F238E27FC236}">
                  <a16:creationId xmlns:a16="http://schemas.microsoft.com/office/drawing/2014/main" id="{D7F39C2F-4955-4B3D-81DE-DE285620FFA0}"/>
                </a:ext>
              </a:extLst>
            </p:cNvPr>
            <p:cNvSpPr txBox="1"/>
            <p:nvPr/>
          </p:nvSpPr>
          <p:spPr>
            <a:xfrm>
              <a:off x="8055116" y="4847937"/>
              <a:ext cx="1513455" cy="523220"/>
            </a:xfrm>
            <a:prstGeom prst="rect">
              <a:avLst/>
            </a:prstGeom>
            <a:noFill/>
          </p:spPr>
          <p:txBody>
            <a:bodyPr wrap="square" rtlCol="0">
              <a:spAutoFit/>
            </a:bodyPr>
            <a:lstStyle/>
            <a:p>
              <a:pPr defTabSz="914377"/>
              <a:r>
                <a:rPr lang="fr-FR" sz="1400" dirty="0">
                  <a:solidFill>
                    <a:prstClr val="black"/>
                  </a:solidFill>
                  <a:latin typeface="Calibri" panose="020F0502020204030204"/>
                </a:rPr>
                <a:t>Standards and Guidelines</a:t>
              </a:r>
            </a:p>
          </p:txBody>
        </p:sp>
      </p:grpSp>
      <p:sp>
        <p:nvSpPr>
          <p:cNvPr id="5" name="Slide Number Placeholder 4">
            <a:extLst>
              <a:ext uri="{FF2B5EF4-FFF2-40B4-BE49-F238E27FC236}">
                <a16:creationId xmlns:a16="http://schemas.microsoft.com/office/drawing/2014/main" id="{4A32E662-501F-471D-9B64-68161FF2FEE7}"/>
              </a:ext>
            </a:extLst>
          </p:cNvPr>
          <p:cNvSpPr>
            <a:spLocks noGrp="1"/>
          </p:cNvSpPr>
          <p:nvPr>
            <p:ph type="sldNum" sz="quarter" idx="4294967295"/>
          </p:nvPr>
        </p:nvSpPr>
        <p:spPr>
          <a:xfrm>
            <a:off x="10243353" y="6228832"/>
            <a:ext cx="914400" cy="320040"/>
          </a:xfrm>
        </p:spPr>
        <p:txBody>
          <a:bodyPr/>
          <a:lstStyle/>
          <a:p>
            <a:pPr defTabSz="914377"/>
            <a:fld id="{5539F7DB-9906-4375-AB21-1524B770E031}" type="slidenum">
              <a:rPr lang="en-US" kern="1200">
                <a:solidFill>
                  <a:prstClr val="black">
                    <a:tint val="75000"/>
                  </a:prstClr>
                </a:solidFill>
                <a:latin typeface="Calibri" panose="020F0502020204030204"/>
                <a:ea typeface="+mn-ea"/>
                <a:cs typeface="+mn-cs"/>
              </a:rPr>
              <a:pPr defTabSz="914377"/>
              <a:t>7</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410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3A50-3E6B-A5AD-D4BA-962DFFBED84C}"/>
              </a:ext>
            </a:extLst>
          </p:cNvPr>
          <p:cNvSpPr>
            <a:spLocks noGrp="1"/>
          </p:cNvSpPr>
          <p:nvPr>
            <p:ph type="ctrTitle" idx="4294967295"/>
          </p:nvPr>
        </p:nvSpPr>
        <p:spPr>
          <a:xfrm>
            <a:off x="3070226" y="504497"/>
            <a:ext cx="6227887" cy="646387"/>
          </a:xfrm>
          <a:prstGeom prst="rect">
            <a:avLst/>
          </a:prstGeom>
        </p:spPr>
        <p:txBody>
          <a:bodyPr>
            <a:noAutofit/>
          </a:bodyPr>
          <a:lstStyle/>
          <a:p>
            <a:pPr algn="ctr"/>
            <a:r>
              <a:rPr lang="en-GB" sz="3600" b="1" dirty="0">
                <a:solidFill>
                  <a:srgbClr val="2B2A6A"/>
                </a:solidFill>
                <a:latin typeface="Times New Roman" panose="02020603050405020304" pitchFamily="18" charset="0"/>
                <a:cs typeface="Times New Roman" panose="02020603050405020304" pitchFamily="18" charset="0"/>
              </a:rPr>
              <a:t>CIA TRIAD</a:t>
            </a:r>
          </a:p>
        </p:txBody>
      </p:sp>
      <p:grpSp>
        <p:nvGrpSpPr>
          <p:cNvPr id="13" name="Group 12">
            <a:extLst>
              <a:ext uri="{FF2B5EF4-FFF2-40B4-BE49-F238E27FC236}">
                <a16:creationId xmlns:a16="http://schemas.microsoft.com/office/drawing/2014/main" id="{56A9CF55-8A31-8D84-E295-FEA215D1B182}"/>
              </a:ext>
            </a:extLst>
          </p:cNvPr>
          <p:cNvGrpSpPr/>
          <p:nvPr/>
        </p:nvGrpSpPr>
        <p:grpSpPr>
          <a:xfrm>
            <a:off x="64547" y="253390"/>
            <a:ext cx="12070080" cy="6473727"/>
            <a:chOff x="64546" y="136264"/>
            <a:chExt cx="12070080" cy="6590851"/>
          </a:xfrm>
        </p:grpSpPr>
        <p:sp>
          <p:nvSpPr>
            <p:cNvPr id="9" name="Rounded Rectangle 8">
              <a:extLst>
                <a:ext uri="{FF2B5EF4-FFF2-40B4-BE49-F238E27FC236}">
                  <a16:creationId xmlns:a16="http://schemas.microsoft.com/office/drawing/2014/main" id="{DB94EF69-C117-5CC7-E481-2255CB473291}"/>
                </a:ext>
              </a:extLst>
            </p:cNvPr>
            <p:cNvSpPr/>
            <p:nvPr/>
          </p:nvSpPr>
          <p:spPr>
            <a:xfrm>
              <a:off x="64546" y="136264"/>
              <a:ext cx="12070080" cy="6590851"/>
            </a:xfrm>
            <a:prstGeom prst="roundRect">
              <a:avLst>
                <a:gd name="adj" fmla="val 1904"/>
              </a:avLst>
            </a:prstGeom>
            <a:noFill/>
            <a:ln w="19050" cmpd="sng">
              <a:solidFill>
                <a:srgbClr val="6C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1" name="Rounded Rectangle 10">
              <a:extLst>
                <a:ext uri="{FF2B5EF4-FFF2-40B4-BE49-F238E27FC236}">
                  <a16:creationId xmlns:a16="http://schemas.microsoft.com/office/drawing/2014/main" id="{2BD3E1A5-86D8-61EE-CE18-542D468946E4}"/>
                </a:ext>
              </a:extLst>
            </p:cNvPr>
            <p:cNvSpPr>
              <a:spLocks/>
            </p:cNvSpPr>
            <p:nvPr/>
          </p:nvSpPr>
          <p:spPr>
            <a:xfrm>
              <a:off x="93785" y="164534"/>
              <a:ext cx="12004430" cy="6530308"/>
            </a:xfrm>
            <a:prstGeom prst="roundRect">
              <a:avLst>
                <a:gd name="adj" fmla="val 1904"/>
              </a:avLst>
            </a:prstGeom>
            <a:noFill/>
            <a:ln w="19050" cmpd="sng">
              <a:solidFill>
                <a:srgbClr val="386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sp>
          <p:nvSpPr>
            <p:cNvPr id="12" name="Rounded Rectangle 11">
              <a:extLst>
                <a:ext uri="{FF2B5EF4-FFF2-40B4-BE49-F238E27FC236}">
                  <a16:creationId xmlns:a16="http://schemas.microsoft.com/office/drawing/2014/main" id="{DAC2A058-DE70-DA63-B91A-EFF592DC5EE0}"/>
                </a:ext>
              </a:extLst>
            </p:cNvPr>
            <p:cNvSpPr>
              <a:spLocks/>
            </p:cNvSpPr>
            <p:nvPr/>
          </p:nvSpPr>
          <p:spPr>
            <a:xfrm>
              <a:off x="121920" y="194691"/>
              <a:ext cx="11950009" cy="6468617"/>
            </a:xfrm>
            <a:prstGeom prst="roundRect">
              <a:avLst>
                <a:gd name="adj" fmla="val 1904"/>
              </a:avLst>
            </a:prstGeom>
            <a:noFill/>
            <a:ln w="19050" cmpd="sng">
              <a:solidFill>
                <a:srgbClr val="222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1" dirty="0"/>
                <a:t>\\</a:t>
              </a:r>
            </a:p>
          </p:txBody>
        </p:sp>
      </p:grpSp>
      <p:sp>
        <p:nvSpPr>
          <p:cNvPr id="19" name="Subtitle 2">
            <a:extLst>
              <a:ext uri="{FF2B5EF4-FFF2-40B4-BE49-F238E27FC236}">
                <a16:creationId xmlns:a16="http://schemas.microsoft.com/office/drawing/2014/main" id="{F73CE222-679E-7175-F6F3-5259EF687952}"/>
              </a:ext>
            </a:extLst>
          </p:cNvPr>
          <p:cNvSpPr txBox="1">
            <a:spLocks/>
          </p:cNvSpPr>
          <p:nvPr/>
        </p:nvSpPr>
        <p:spPr>
          <a:xfrm>
            <a:off x="1759237" y="3869708"/>
            <a:ext cx="8673427" cy="298707"/>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ctr"/>
            <a:endParaRPr lang="en-GB" dirty="0">
              <a:solidFill>
                <a:srgbClr val="2B2A6A"/>
              </a:solidFill>
              <a:latin typeface="Cambria" panose="02040503050406030204" pitchFamily="18" charset="0"/>
            </a:endParaRPr>
          </a:p>
        </p:txBody>
      </p:sp>
      <p:sp>
        <p:nvSpPr>
          <p:cNvPr id="44" name="Content Placeholder 2">
            <a:extLst>
              <a:ext uri="{FF2B5EF4-FFF2-40B4-BE49-F238E27FC236}">
                <a16:creationId xmlns:a16="http://schemas.microsoft.com/office/drawing/2014/main" id="{07FDEE98-961B-A426-A856-EE097FD97187}"/>
              </a:ext>
            </a:extLst>
          </p:cNvPr>
          <p:cNvSpPr txBox="1">
            <a:spLocks/>
          </p:cNvSpPr>
          <p:nvPr/>
        </p:nvSpPr>
        <p:spPr>
          <a:xfrm>
            <a:off x="898636" y="1344605"/>
            <a:ext cx="10310649" cy="4864401"/>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lvl="0" algn="l">
              <a:lnSpc>
                <a:spcPct val="120000"/>
              </a:lnSpc>
              <a:buClr>
                <a:srgbClr val="0F6FC6"/>
              </a:buClr>
            </a:pPr>
            <a:endParaRPr lang="en-US" sz="2800" dirty="0">
              <a:solidFill>
                <a:prstClr val="black"/>
              </a:solidFill>
              <a:latin typeface="Arial Narrow" panose="020B0606020202030204" pitchFamily="34" charset="0"/>
              <a:cs typeface="Times New Roman" panose="02020603050405020304" pitchFamily="18" charset="0"/>
            </a:endParaRPr>
          </a:p>
          <a:p>
            <a:pPr lvl="0" algn="l">
              <a:lnSpc>
                <a:spcPct val="120000"/>
              </a:lnSpc>
              <a:buClr>
                <a:srgbClr val="0F6FC6"/>
              </a:buClr>
            </a:pPr>
            <a:endParaRPr lang="en-US" sz="2400" dirty="0">
              <a:solidFill>
                <a:prstClr val="black"/>
              </a:solidFill>
              <a:latin typeface="Arial Narrow" panose="020B0606020202030204" pitchFamily="34" charset="0"/>
              <a:cs typeface="Times New Roman" panose="02020603050405020304" pitchFamily="18" charset="0"/>
            </a:endParaRPr>
          </a:p>
          <a:p>
            <a:pPr marL="228594" indent="-228594" algn="l">
              <a:lnSpc>
                <a:spcPct val="120000"/>
              </a:lnSpc>
              <a:buClr>
                <a:srgbClr val="0F6FC6"/>
              </a:buClr>
              <a:buFont typeface="Wingdings" panose="05000000000000000000" pitchFamily="2" charset="2"/>
              <a:buChar char="§"/>
            </a:pPr>
            <a:endParaRPr lang="en-US" sz="2400" dirty="0">
              <a:solidFill>
                <a:prstClr val="black"/>
              </a:solidFill>
              <a:latin typeface="Arial Narrow" panose="020B0606020202030204" pitchFamily="34" charset="0"/>
              <a:cs typeface="Times New Roman" panose="02020603050405020304" pitchFamily="18" charset="0"/>
            </a:endParaRPr>
          </a:p>
          <a:p>
            <a:pPr lvl="1" algn="l">
              <a:buClr>
                <a:srgbClr val="0F6FC6"/>
              </a:buClr>
            </a:pPr>
            <a:endParaRPr lang="en-US" sz="2400" dirty="0">
              <a:solidFill>
                <a:prstClr val="black"/>
              </a:solidFill>
              <a:latin typeface="Arial Narrow" panose="020B0606020202030204" pitchFamily="34" charset="0"/>
              <a:cs typeface="Times New Roman" panose="02020603050405020304" pitchFamily="18" charset="0"/>
            </a:endParaRPr>
          </a:p>
          <a:p>
            <a:endParaRPr lang="x-none"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pic>
        <p:nvPicPr>
          <p:cNvPr id="4" name="Picture 3">
            <a:extLst>
              <a:ext uri="{FF2B5EF4-FFF2-40B4-BE49-F238E27FC236}">
                <a16:creationId xmlns:a16="http://schemas.microsoft.com/office/drawing/2014/main" id="{12AFE5E8-FDB7-CA4A-A688-B9B0760C3937}"/>
              </a:ext>
            </a:extLst>
          </p:cNvPr>
          <p:cNvPicPr>
            <a:picLocks noChangeAspect="1"/>
          </p:cNvPicPr>
          <p:nvPr/>
        </p:nvPicPr>
        <p:blipFill rotWithShape="1">
          <a:blip r:embed="rId3"/>
          <a:srcRect l="1111" t="7987" r="-1111" b="-30"/>
          <a:stretch/>
        </p:blipFill>
        <p:spPr>
          <a:xfrm>
            <a:off x="1407067" y="1554623"/>
            <a:ext cx="9554203" cy="4912313"/>
          </a:xfrm>
          <a:prstGeom prst="rect">
            <a:avLst/>
          </a:prstGeom>
          <a:ln>
            <a:noFill/>
          </a:ln>
        </p:spPr>
      </p:pic>
    </p:spTree>
    <p:extLst>
      <p:ext uri="{BB962C8B-B14F-4D97-AF65-F5344CB8AC3E}">
        <p14:creationId xmlns:p14="http://schemas.microsoft.com/office/powerpoint/2010/main" val="3377273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lt1"/>
                </a:solidFill>
                <a:latin typeface="Lato"/>
                <a:ea typeface="Lato"/>
                <a:cs typeface="Lato"/>
                <a:sym typeface="Lato"/>
              </a:defRPr>
            </a:lvl9pPr>
          </a:lstStyle>
          <a:p>
            <a:pPr algn="r"/>
            <a:fld id="{00000000-1234-1234-1234-123412341234}" type="slidenum">
              <a:rPr lang="en-GB" smtClean="0">
                <a:solidFill>
                  <a:schemeClr val="tx1"/>
                </a:solidFill>
              </a:rPr>
              <a:pPr algn="r"/>
              <a:t>9</a:t>
            </a:fld>
            <a:endParaRPr>
              <a:solidFill>
                <a:schemeClr val="tx1"/>
              </a:solidFill>
            </a:endParaRPr>
          </a:p>
        </p:txBody>
      </p:sp>
      <p:sp>
        <p:nvSpPr>
          <p:cNvPr id="8" name="Google Shape;282;p21"/>
          <p:cNvSpPr txBox="1"/>
          <p:nvPr/>
        </p:nvSpPr>
        <p:spPr>
          <a:xfrm>
            <a:off x="1676400" y="427984"/>
            <a:ext cx="9145367" cy="1218800"/>
          </a:xfrm>
          <a:prstGeom prst="rect">
            <a:avLst/>
          </a:prstGeom>
          <a:noFill/>
          <a:ln>
            <a:noFill/>
          </a:ln>
        </p:spPr>
        <p:txBody>
          <a:bodyPr spcFirstLastPara="1" wrap="square" lIns="121900" tIns="121900" rIns="121900" bIns="121900" anchor="t" anchorCtr="0">
            <a:noAutofit/>
          </a:bodyPr>
          <a:lstStyle/>
          <a:p>
            <a:pPr algn="ctr"/>
            <a:r>
              <a:rPr lang="en-US" sz="3600" b="1" dirty="0">
                <a:solidFill>
                  <a:schemeClr val="tx2"/>
                </a:solidFill>
                <a:latin typeface="Times New Roman" panose="02020603050405020304" pitchFamily="18" charset="0"/>
                <a:ea typeface="Lato" panose="020B0604020202020204" charset="0"/>
                <a:cs typeface="Times New Roman" panose="02020603050405020304" pitchFamily="18" charset="0"/>
                <a:sym typeface="Montserrat"/>
              </a:rPr>
              <a:t>WHY CYBER SY AWARENESS </a:t>
            </a:r>
            <a:endParaRPr sz="3600" b="1" dirty="0">
              <a:solidFill>
                <a:schemeClr val="tx2"/>
              </a:solidFill>
              <a:latin typeface="Times New Roman" panose="02020603050405020304" pitchFamily="18" charset="0"/>
              <a:ea typeface="Lato" panose="020B0604020202020204" charset="0"/>
              <a:cs typeface="Times New Roman" panose="02020603050405020304" pitchFamily="18" charset="0"/>
              <a:sym typeface="Montserrat"/>
            </a:endParaRPr>
          </a:p>
        </p:txBody>
      </p:sp>
      <p:sp>
        <p:nvSpPr>
          <p:cNvPr id="5" name="Google Shape;319;p25">
            <a:extLst>
              <a:ext uri="{FF2B5EF4-FFF2-40B4-BE49-F238E27FC236}">
                <a16:creationId xmlns:a16="http://schemas.microsoft.com/office/drawing/2014/main" id="{9E103F10-6029-4A85-A3F3-0390CB29AA09}"/>
              </a:ext>
            </a:extLst>
          </p:cNvPr>
          <p:cNvSpPr txBox="1"/>
          <p:nvPr/>
        </p:nvSpPr>
        <p:spPr>
          <a:xfrm>
            <a:off x="1089883" y="1476267"/>
            <a:ext cx="10318400" cy="5113867"/>
          </a:xfrm>
          <a:prstGeom prst="rect">
            <a:avLst/>
          </a:prstGeom>
          <a:noFill/>
          <a:ln>
            <a:noFill/>
          </a:ln>
        </p:spPr>
        <p:txBody>
          <a:bodyPr spcFirstLastPara="1" wrap="square" lIns="121900" tIns="121900" rIns="121900" bIns="121900" anchor="t" anchorCtr="0">
            <a:noAutofit/>
          </a:bodyPr>
          <a:lstStyle/>
          <a:p>
            <a:pPr marL="914377" indent="-474121" algn="just">
              <a:lnSpc>
                <a:spcPct val="115000"/>
              </a:lnSpc>
              <a:buSzPts val="2000"/>
              <a:buFont typeface="Wingdings" panose="05000000000000000000" pitchFamily="2" charset="2"/>
              <a:buChar char="q"/>
            </a:pPr>
            <a:r>
              <a:rPr lang="en-GB" sz="2667" dirty="0">
                <a:latin typeface="Lato"/>
                <a:ea typeface="Lato"/>
                <a:cs typeface="Lato"/>
                <a:sym typeface="Lato"/>
              </a:rPr>
              <a:t>Technology alone </a:t>
            </a:r>
            <a:r>
              <a:rPr lang="en-GB" sz="2667" b="1" i="1" dirty="0">
                <a:latin typeface="Lato"/>
                <a:ea typeface="Lato"/>
                <a:cs typeface="Lato"/>
                <a:sym typeface="Lato"/>
              </a:rPr>
              <a:t>*cannot* </a:t>
            </a:r>
            <a:r>
              <a:rPr lang="en-GB" sz="2667" dirty="0">
                <a:latin typeface="Lato"/>
                <a:ea typeface="Lato"/>
                <a:cs typeface="Lato"/>
                <a:sym typeface="Lato"/>
              </a:rPr>
              <a:t>protect you from everything</a:t>
            </a:r>
          </a:p>
          <a:p>
            <a:pPr marL="914377" indent="-474121" algn="just">
              <a:lnSpc>
                <a:spcPct val="115000"/>
              </a:lnSpc>
              <a:buSzPts val="2000"/>
              <a:buFont typeface="Wingdings" panose="05000000000000000000" pitchFamily="2" charset="2"/>
              <a:buChar char="q"/>
            </a:pPr>
            <a:r>
              <a:rPr lang="en-GB" sz="2667" dirty="0">
                <a:latin typeface="Lato"/>
                <a:ea typeface="Lato"/>
                <a:cs typeface="Lato"/>
                <a:sym typeface="Lato"/>
              </a:rPr>
              <a:t>Attackers go where security is weakest</a:t>
            </a:r>
          </a:p>
          <a:p>
            <a:pPr marL="914377" indent="-474121" algn="just">
              <a:lnSpc>
                <a:spcPct val="115000"/>
              </a:lnSpc>
              <a:buSzPts val="2000"/>
              <a:buFont typeface="Wingdings" panose="05000000000000000000" pitchFamily="2" charset="2"/>
              <a:buChar char="q"/>
            </a:pPr>
            <a:r>
              <a:rPr lang="en-GB" sz="2667" dirty="0">
                <a:latin typeface="Lato"/>
                <a:ea typeface="Lato"/>
                <a:cs typeface="Lato"/>
                <a:sym typeface="Lato"/>
              </a:rPr>
              <a:t>People -&gt; a link in the chain &amp; the first line of defence </a:t>
            </a:r>
          </a:p>
          <a:p>
            <a:pPr marL="914377" indent="-474121" algn="just">
              <a:lnSpc>
                <a:spcPct val="115000"/>
              </a:lnSpc>
              <a:buSzPts val="2000"/>
              <a:buFont typeface="Wingdings" panose="05000000000000000000" pitchFamily="2" charset="2"/>
              <a:buChar char="q"/>
            </a:pPr>
            <a:r>
              <a:rPr lang="en-GB" sz="2667" dirty="0">
                <a:latin typeface="Lato"/>
                <a:ea typeface="Lato"/>
                <a:cs typeface="Lato"/>
                <a:sym typeface="Lato"/>
              </a:rPr>
              <a:t>A </a:t>
            </a:r>
            <a:r>
              <a:rPr lang="en-GB" sz="2667" u="sng" dirty="0">
                <a:latin typeface="Lato"/>
                <a:ea typeface="Lato"/>
                <a:cs typeface="Lato"/>
                <a:sym typeface="Lato"/>
              </a:rPr>
              <a:t>must</a:t>
            </a:r>
            <a:r>
              <a:rPr lang="en-GB" sz="2667" dirty="0">
                <a:latin typeface="Lato"/>
                <a:ea typeface="Lato"/>
                <a:cs typeface="Lato"/>
                <a:sym typeface="Lato"/>
              </a:rPr>
              <a:t> to reduce cybersecurity risk</a:t>
            </a:r>
            <a:endParaRPr sz="2667" dirty="0">
              <a:latin typeface="Lato"/>
              <a:ea typeface="Lato"/>
              <a:cs typeface="Lato"/>
              <a:sym typeface="Lato"/>
            </a:endParaRPr>
          </a:p>
          <a:p>
            <a:pPr marL="914377" indent="-474121" algn="just">
              <a:lnSpc>
                <a:spcPct val="115000"/>
              </a:lnSpc>
              <a:buClr>
                <a:srgbClr val="FFFFFF"/>
              </a:buClr>
              <a:buSzPts val="2000"/>
              <a:buFont typeface="Wingdings" panose="05000000000000000000" pitchFamily="2" charset="2"/>
              <a:buChar char="§"/>
            </a:pPr>
            <a:r>
              <a:rPr lang="en-GB" sz="2667" dirty="0">
                <a:latin typeface="Lato"/>
                <a:ea typeface="Lato"/>
                <a:cs typeface="Lato"/>
                <a:sym typeface="Lato"/>
              </a:rPr>
              <a:t>Cybersecurity awareness is for...</a:t>
            </a:r>
            <a:endParaRPr sz="2667" dirty="0">
              <a:latin typeface="Lato"/>
              <a:ea typeface="Lato"/>
              <a:cs typeface="Lato"/>
              <a:sym typeface="Lato"/>
            </a:endParaRPr>
          </a:p>
          <a:p>
            <a:pPr marL="1463003" lvl="1" indent="-474121" algn="just">
              <a:lnSpc>
                <a:spcPct val="115000"/>
              </a:lnSpc>
              <a:buSzPts val="2000"/>
              <a:buFont typeface="Wingdings" panose="05000000000000000000" pitchFamily="2" charset="2"/>
              <a:buChar char="Ø"/>
            </a:pPr>
            <a:r>
              <a:rPr lang="en-GB" sz="2667" dirty="0">
                <a:latin typeface="Lato"/>
                <a:ea typeface="Lato"/>
                <a:cs typeface="Lato"/>
                <a:sym typeface="Lato"/>
              </a:rPr>
              <a:t>Employees</a:t>
            </a:r>
            <a:endParaRPr sz="2667" dirty="0">
              <a:latin typeface="Lato"/>
              <a:ea typeface="Lato"/>
              <a:cs typeface="Lato"/>
              <a:sym typeface="Lato"/>
            </a:endParaRPr>
          </a:p>
          <a:p>
            <a:pPr marL="1463003" lvl="1" indent="-474121" algn="just">
              <a:lnSpc>
                <a:spcPct val="115000"/>
              </a:lnSpc>
              <a:buSzPts val="2000"/>
              <a:buFont typeface="Wingdings" panose="05000000000000000000" pitchFamily="2" charset="2"/>
              <a:buChar char="Ø"/>
            </a:pPr>
            <a:r>
              <a:rPr lang="en-GB" sz="2667" dirty="0">
                <a:latin typeface="Lato"/>
                <a:ea typeface="Lato"/>
                <a:cs typeface="Lato"/>
                <a:sym typeface="Lato"/>
              </a:rPr>
              <a:t>Business owners</a:t>
            </a:r>
          </a:p>
          <a:p>
            <a:pPr marL="914377" lvl="1" indent="-474121" algn="just">
              <a:lnSpc>
                <a:spcPct val="115000"/>
              </a:lnSpc>
              <a:buSzPts val="2000"/>
              <a:buFont typeface="Wingdings" panose="05000000000000000000" pitchFamily="2" charset="2"/>
              <a:buChar char="q"/>
            </a:pPr>
            <a:r>
              <a:rPr lang="en-US" sz="2667" dirty="0">
                <a:latin typeface="Lato"/>
                <a:ea typeface="Lato"/>
                <a:cs typeface="Lato"/>
                <a:sym typeface="Lato"/>
              </a:rPr>
              <a:t>Reminder: Many tips that keep you safe at work will also keep you safe at home! </a:t>
            </a:r>
          </a:p>
          <a:p>
            <a:pPr marL="1463003" lvl="1" indent="-474121" algn="just">
              <a:lnSpc>
                <a:spcPct val="115000"/>
              </a:lnSpc>
              <a:buClr>
                <a:srgbClr val="FFFFFF"/>
              </a:buClr>
              <a:buSzPts val="2000"/>
              <a:buFont typeface="Arial" panose="020B0604020202020204" pitchFamily="34" charset="0"/>
              <a:buChar char="•"/>
            </a:pPr>
            <a:endParaRPr sz="2667" dirty="0">
              <a:latin typeface="Lato"/>
              <a:ea typeface="Lato"/>
              <a:cs typeface="Lato"/>
              <a:sym typeface="Lato"/>
            </a:endParaRPr>
          </a:p>
          <a:p>
            <a:pPr marL="609585" algn="just">
              <a:lnSpc>
                <a:spcPct val="115000"/>
              </a:lnSpc>
            </a:pPr>
            <a:endParaRPr sz="2667" dirty="0">
              <a:latin typeface="Lato"/>
              <a:ea typeface="Lato"/>
              <a:cs typeface="Lato"/>
              <a:sym typeface="Lato"/>
            </a:endParaRPr>
          </a:p>
          <a:p>
            <a:pPr algn="just"/>
            <a:endParaRPr sz="2667" dirty="0">
              <a:latin typeface="Lato"/>
              <a:ea typeface="Lato"/>
              <a:cs typeface="Lato"/>
              <a:sym typeface="Lato"/>
            </a:endParaRPr>
          </a:p>
        </p:txBody>
      </p:sp>
      <p:sp>
        <p:nvSpPr>
          <p:cNvPr id="13" name="Google Shape;326;p25">
            <a:extLst>
              <a:ext uri="{FF2B5EF4-FFF2-40B4-BE49-F238E27FC236}">
                <a16:creationId xmlns:a16="http://schemas.microsoft.com/office/drawing/2014/main" id="{0C1BE6FE-5182-430D-95A7-9A9883117DE4}"/>
              </a:ext>
            </a:extLst>
          </p:cNvPr>
          <p:cNvSpPr txBox="1"/>
          <p:nvPr/>
        </p:nvSpPr>
        <p:spPr>
          <a:xfrm>
            <a:off x="5021158" y="3731366"/>
            <a:ext cx="4000000" cy="10704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Parents</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Kids</a:t>
            </a:r>
            <a:endParaRPr sz="2667" dirty="0"/>
          </a:p>
        </p:txBody>
      </p:sp>
      <p:sp>
        <p:nvSpPr>
          <p:cNvPr id="14" name="Google Shape;327;p25">
            <a:extLst>
              <a:ext uri="{FF2B5EF4-FFF2-40B4-BE49-F238E27FC236}">
                <a16:creationId xmlns:a16="http://schemas.microsoft.com/office/drawing/2014/main" id="{F5F5DD81-E38A-4927-AD7C-47CD25E73C92}"/>
              </a:ext>
            </a:extLst>
          </p:cNvPr>
          <p:cNvSpPr txBox="1"/>
          <p:nvPr/>
        </p:nvSpPr>
        <p:spPr>
          <a:xfrm>
            <a:off x="7383567" y="3688017"/>
            <a:ext cx="3616000" cy="1172000"/>
          </a:xfrm>
          <a:prstGeom prst="rect">
            <a:avLst/>
          </a:prstGeom>
          <a:noFill/>
          <a:ln>
            <a:noFill/>
          </a:ln>
        </p:spPr>
        <p:txBody>
          <a:bodyPr spcFirstLastPara="1" wrap="square" lIns="121900" tIns="121900" rIns="121900" bIns="121900" anchor="t" anchorCtr="0">
            <a:noAutofit/>
          </a:bodyPr>
          <a:lstStyle/>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Seniors</a:t>
            </a:r>
            <a:endParaRPr sz="2667" dirty="0">
              <a:latin typeface="Lato"/>
              <a:ea typeface="Lato"/>
              <a:cs typeface="Lato"/>
              <a:sym typeface="Lato"/>
            </a:endParaRPr>
          </a:p>
          <a:p>
            <a:pPr marL="1219170" lvl="1" indent="-474121">
              <a:lnSpc>
                <a:spcPct val="115000"/>
              </a:lnSpc>
              <a:buSzPts val="2000"/>
              <a:buFont typeface="Wingdings" panose="05000000000000000000" pitchFamily="2" charset="2"/>
              <a:buChar char="Ø"/>
            </a:pPr>
            <a:r>
              <a:rPr lang="en-GB" sz="2667" dirty="0">
                <a:latin typeface="Lato"/>
                <a:ea typeface="Lato"/>
                <a:cs typeface="Lato"/>
                <a:sym typeface="Lato"/>
              </a:rPr>
              <a:t>Everyone!</a:t>
            </a:r>
            <a:endParaRPr sz="2667" dirty="0"/>
          </a:p>
        </p:txBody>
      </p:sp>
    </p:spTree>
    <p:extLst>
      <p:ext uri="{BB962C8B-B14F-4D97-AF65-F5344CB8AC3E}">
        <p14:creationId xmlns:p14="http://schemas.microsoft.com/office/powerpoint/2010/main" val="3028763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38&quot;/&gt;&lt;lineCharCount val=&quot;36&quot;/&gt;&lt;lineCharCount val=&quot;52&quot;/&gt;&lt;lineCharCount val=&quot;10&quot;/&gt;&lt;lineCharCount val=&quot;55&quot;/&gt;&lt;lineCharCount val=&quot;36&quot;/&gt;&lt;lineCharCount val=&quot;55&quot;/&gt;&lt;lineCharCount val=&quot;52&quot;/&gt;&lt;lineCharCount val=&quot;11&quot;/&gt;&lt;lineCharCount val=&quot;35&quot;/&gt;&lt;lineCharCount val=&quot;50&quot;/&gt;&lt;lineCharCount val=&quot;39&quot;/&gt;&lt;/TableIndex&gt;&lt;/ShapeTextInfo&gt;"/>
  <p:tag name="HTML_SHAPEINFO" val="&lt;ThreeDShapeInfo&gt;&lt;uuid val=&quot;{34168C4A-D477-463F-BB67-61C403507EBB}&quot;/&gt;&lt;isInvalidForFieldText val=&quot;0&quot;/&gt;&lt;Image&gt;&lt;filename val=&quot;C:\Users\geoffrey.dyer\AppData\Local\Temp\CP106481329151140Session\CPTrustFolder106481329151156\PPTImport106481329945187\data\asimages\{34168C4A-D477-463F-BB67-61C403507EBB}_17.png&quot;/&gt;&lt;left val=&quot;93&quot;/&gt;&lt;top val=&quot;143&quot;/&gt;&lt;width val=&quot;787&quot;/&gt;&lt;height val=&quot;48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38&quot;/&gt;&lt;lineCharCount val=&quot;36&quot;/&gt;&lt;lineCharCount val=&quot;52&quot;/&gt;&lt;lineCharCount val=&quot;10&quot;/&gt;&lt;lineCharCount val=&quot;55&quot;/&gt;&lt;lineCharCount val=&quot;36&quot;/&gt;&lt;lineCharCount val=&quot;55&quot;/&gt;&lt;lineCharCount val=&quot;52&quot;/&gt;&lt;lineCharCount val=&quot;11&quot;/&gt;&lt;lineCharCount val=&quot;35&quot;/&gt;&lt;lineCharCount val=&quot;50&quot;/&gt;&lt;lineCharCount val=&quot;39&quot;/&gt;&lt;/TableIndex&gt;&lt;/ShapeTextInfo&gt;"/>
  <p:tag name="HTML_SHAPEINFO" val="&lt;ThreeDShapeInfo&gt;&lt;uuid val=&quot;{34168C4A-D477-463F-BB67-61C403507EBB}&quot;/&gt;&lt;isInvalidForFieldText val=&quot;0&quot;/&gt;&lt;Image&gt;&lt;filename val=&quot;C:\Users\geoffrey.dyer\AppData\Local\Temp\CP106481329151140Session\CPTrustFolder106481329151156\PPTImport106481329945187\data\asimages\{34168C4A-D477-463F-BB67-61C403507EBB}_17.png&quot;/&gt;&lt;left val=&quot;93&quot;/&gt;&lt;top val=&quot;143&quot;/&gt;&lt;width val=&quot;787&quot;/&gt;&lt;height val=&quot;48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38&quot;/&gt;&lt;lineCharCount val=&quot;36&quot;/&gt;&lt;lineCharCount val=&quot;52&quot;/&gt;&lt;lineCharCount val=&quot;10&quot;/&gt;&lt;lineCharCount val=&quot;55&quot;/&gt;&lt;lineCharCount val=&quot;36&quot;/&gt;&lt;lineCharCount val=&quot;55&quot;/&gt;&lt;lineCharCount val=&quot;52&quot;/&gt;&lt;lineCharCount val=&quot;11&quot;/&gt;&lt;lineCharCount val=&quot;35&quot;/&gt;&lt;lineCharCount val=&quot;50&quot;/&gt;&lt;lineCharCount val=&quot;39&quot;/&gt;&lt;/TableIndex&gt;&lt;/ShapeTextInfo&gt;"/>
  <p:tag name="HTML_SHAPEINFO" val="&lt;ThreeDShapeInfo&gt;&lt;uuid val=&quot;{34168C4A-D477-463F-BB67-61C403507EBB}&quot;/&gt;&lt;isInvalidForFieldText val=&quot;0&quot;/&gt;&lt;Image&gt;&lt;filename val=&quot;C:\Users\geoffrey.dyer\AppData\Local\Temp\CP106481329151140Session\CPTrustFolder106481329151156\PPTImport106481329945187\data\asimages\{34168C4A-D477-463F-BB67-61C403507EBB}_17.png&quot;/&gt;&lt;left val=&quot;93&quot;/&gt;&lt;top val=&quot;143&quot;/&gt;&lt;width val=&quot;787&quot;/&gt;&lt;height val=&quot;487&quot;/&gt;&lt;hasText val=&quot;1&quot;/&gt;&lt;/Image&gt;&lt;/ThreeDShapeInfo&gt;"/>
</p:tagLst>
</file>

<file path=ppt/theme/theme1.xml><?xml version="1.0" encoding="utf-8"?>
<a:theme xmlns:a="http://schemas.openxmlformats.org/drawingml/2006/main" name="Atla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entation1" id="{B215F7F4-CB07-D04E-9DF7-EF8B1E1BD445}" vid="{1A65A6BA-20E5-D14E-BD9C-02B605EC53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FCC 2022 Program</Template>
  <TotalTime>13926</TotalTime>
  <Words>2839</Words>
  <Application>Microsoft Office PowerPoint</Application>
  <PresentationFormat>Widescreen</PresentationFormat>
  <Paragraphs>439</Paragraphs>
  <Slides>39</Slides>
  <Notes>39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Narrow</vt:lpstr>
      <vt:lpstr>Calibri</vt:lpstr>
      <vt:lpstr>Cambria</vt:lpstr>
      <vt:lpstr>Lato</vt:lpstr>
      <vt:lpstr>Montserrat</vt:lpstr>
      <vt:lpstr>Roboto</vt:lpstr>
      <vt:lpstr>Times New Roman</vt:lpstr>
      <vt:lpstr>ui-sans-serif</vt:lpstr>
      <vt:lpstr>Wingdings</vt:lpstr>
      <vt:lpstr>Atlas</vt:lpstr>
      <vt:lpstr>CYBER SECURITY AWARENESS AND SENSITIZATION FOR DEFMIS PERS</vt:lpstr>
      <vt:lpstr>QUOTE </vt:lpstr>
      <vt:lpstr>INTRODUCTION</vt:lpstr>
      <vt:lpstr>INTRODUCTION Cont…</vt:lpstr>
      <vt:lpstr>AIM</vt:lpstr>
      <vt:lpstr>SCOPE</vt:lpstr>
      <vt:lpstr>CYBERSECURITY</vt:lpstr>
      <vt:lpstr>CIA TRIAD</vt:lpstr>
      <vt:lpstr>PowerPoint Presentation</vt:lpstr>
      <vt:lpstr>KEY &amp; EMERGING THREATS TO DEFMIS</vt:lpstr>
      <vt:lpstr>KEY &amp; EMERGING THREATS TO DEFMIS Cont.…</vt:lpstr>
      <vt:lpstr>IDENTIFYING COMPROMISES</vt:lpstr>
      <vt:lpstr>IDENTIFYING COMPROMISES Cont.…</vt:lpstr>
      <vt:lpstr>WHAT TO DO WHEN COMPROMISED</vt:lpstr>
      <vt:lpstr>CONTACT INFO</vt:lpstr>
      <vt:lpstr>KEY CYBER HYGIENE MEASURES</vt:lpstr>
      <vt:lpstr>PASSWORD BEST PRACTICES</vt:lpstr>
      <vt:lpstr>PASSWORD TIPS</vt:lpstr>
      <vt:lpstr>MANAGING PASSWORDS</vt:lpstr>
      <vt:lpstr>PASSWORDS VS PASSPHRASES</vt:lpstr>
      <vt:lpstr>TOP 25 PASSWORDS BY RANK &amp; YEAR </vt:lpstr>
      <vt:lpstr>2FA - TWO-FACTOR AUTHENTICATION</vt:lpstr>
      <vt:lpstr>WHAT’S YOU PASSWORD?</vt:lpstr>
      <vt:lpstr>SOCIAL ENGINEERING</vt:lpstr>
      <vt:lpstr>LINKS BEST PRACTICES</vt:lpstr>
      <vt:lpstr>JUST A LITTLE CLICK</vt:lpstr>
      <vt:lpstr>Is the link safe in 4 steps</vt:lpstr>
      <vt:lpstr>Known email account </vt:lpstr>
      <vt:lpstr>Text messaging example</vt:lpstr>
      <vt:lpstr>Hover before you click</vt:lpstr>
      <vt:lpstr>Shortened or obfuscated links?</vt:lpstr>
      <vt:lpstr>PowerPoint Presentation</vt:lpstr>
      <vt:lpstr>PowerPoint Presentation</vt:lpstr>
      <vt:lpstr>PowerPoint Presentation</vt:lpstr>
      <vt:lpstr>INTERNET SAFETY QUICK TIPS</vt:lpstr>
      <vt:lpstr>SCAMMER FAVORITES</vt:lpstr>
      <vt:lpstr>SOCIAL MEDIA </vt:lpstr>
      <vt:lpstr>PowerPoint Presentation</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COMMANDERS’ CONFERENCE – 2022</dc:title>
  <dc:creator>Windows User</dc:creator>
  <cp:lastModifiedBy>newadmin</cp:lastModifiedBy>
  <cp:revision>403</cp:revision>
  <cp:lastPrinted>2022-11-17T10:55:19Z</cp:lastPrinted>
  <dcterms:created xsi:type="dcterms:W3CDTF">2022-09-30T10:40:07Z</dcterms:created>
  <dcterms:modified xsi:type="dcterms:W3CDTF">2024-06-06T08:29:04Z</dcterms:modified>
</cp:coreProperties>
</file>